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31" r:id="rId2"/>
    <p:sldId id="332" r:id="rId3"/>
    <p:sldId id="257" r:id="rId4"/>
    <p:sldId id="261" r:id="rId5"/>
    <p:sldId id="329" r:id="rId6"/>
    <p:sldId id="330" r:id="rId7"/>
    <p:sldId id="304" r:id="rId8"/>
    <p:sldId id="305" r:id="rId9"/>
    <p:sldId id="306" r:id="rId10"/>
    <p:sldId id="307" r:id="rId11"/>
    <p:sldId id="308" r:id="rId12"/>
    <p:sldId id="333" r:id="rId13"/>
    <p:sldId id="536" r:id="rId14"/>
    <p:sldId id="537" r:id="rId15"/>
    <p:sldId id="538" r:id="rId16"/>
    <p:sldId id="334" r:id="rId17"/>
    <p:sldId id="323" r:id="rId18"/>
    <p:sldId id="270" r:id="rId19"/>
    <p:sldId id="386" r:id="rId20"/>
    <p:sldId id="336" r:id="rId21"/>
    <p:sldId id="539" r:id="rId22"/>
    <p:sldId id="337" r:id="rId23"/>
    <p:sldId id="545" r:id="rId24"/>
    <p:sldId id="540" r:id="rId25"/>
    <p:sldId id="541" r:id="rId26"/>
    <p:sldId id="542" r:id="rId27"/>
    <p:sldId id="543" r:id="rId28"/>
    <p:sldId id="546" r:id="rId29"/>
    <p:sldId id="547" r:id="rId30"/>
    <p:sldId id="548" r:id="rId31"/>
    <p:sldId id="549" r:id="rId32"/>
    <p:sldId id="544" r:id="rId33"/>
    <p:sldId id="550" r:id="rId34"/>
    <p:sldId id="55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8B29E-E6CC-45C0-8342-618E6BA1EE03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D411A-440F-4195-AA4A-D2B57115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3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026C7A90-A9C9-4FB6-8A9E-A4A55A00EC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F8B87B-8194-4AC2-AF9D-6AD12F717E76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AF12FD8-DF22-4438-B851-E054A6087C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5D51788D-A358-4C2D-A699-A3D0E00F2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A6918DF8-4AFC-4F2B-B9E0-3D0E246D1E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720272-9907-47D7-B761-F2B601EA401F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AE254284-B3B6-4059-B88A-8515E0A920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FCCD679D-7915-4C0C-BBE2-4D7DCE27F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9399575A-453F-419B-95A2-3F5F02FDE1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09FFDE-923A-47EA-8458-38E17F8816B9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692A40B6-0975-4358-BFE8-13EC521905C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5398884F-A7A2-40AD-BC6C-CCFF39030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6DC20598-C54A-42EB-8E0A-A2642F0CC2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8875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75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4763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1963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163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6363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4237889-7F55-4159-8421-0B98F1592719}" type="slidenum">
              <a:rPr kumimoji="0" lang="en-US" altLang="en-US" sz="1200" smtClean="0"/>
              <a:pPr/>
              <a:t>19</a:t>
            </a:fld>
            <a:endParaRPr kumimoji="0"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3203BDC-F831-4BB9-B580-49F2D9C56C5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899D7241-E646-4FD6-BD7E-74DEF855A4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9EC4C75-6C6E-46E1-9510-A8CE377AB7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8875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75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4763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1963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163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6363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83A85A-B67F-4DE5-896E-A4CDE28292CE}" type="slidenum">
              <a:rPr kumimoji="0" lang="en-US" altLang="en-US" sz="1200" smtClean="0"/>
              <a:pPr/>
              <a:t>20</a:t>
            </a:fld>
            <a:endParaRPr kumimoji="0"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9A248D7-27E8-4DD4-B93A-1C0462054A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D6ED95B-D19C-4CDD-AB39-ADCBBD15B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C19003B3-A4F0-4368-8B02-774ABB90D7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8875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75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4763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1963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9163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6363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9E24D5-5823-4D6E-B894-AD7CA569405D}" type="slidenum">
              <a:rPr kumimoji="0" lang="en-US" altLang="en-US" sz="1200" smtClean="0"/>
              <a:pPr/>
              <a:t>22</a:t>
            </a:fld>
            <a:endParaRPr kumimoji="0"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FD809AB1-0BAE-467F-8DE3-9CA2904E32C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A6FACD97-E041-45B2-A17B-41B734BF6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A2041-15FC-4EC8-BAD9-F19CD1F0B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9474A-6E06-440C-8A34-5F0000719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B009B-7A61-40DD-AD80-095C5B9F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9B62-F5F8-4751-9381-5DB10A953A3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B613C-5B98-429B-BC89-ED8046DE1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6A754-DDD5-455E-B0B4-18480FD87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095-30B3-4C85-A5FD-9BD79E44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5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B23ED-1AD5-4440-BBE7-6AF0C856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FC052D-989F-4278-BF0A-74EB632D3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17AA0-1A99-4C59-9C70-B3842E90D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9B62-F5F8-4751-9381-5DB10A953A3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80F2C-1E59-41FB-A11A-D4547679F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DA9AB-176F-494E-B7C9-256C6520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095-30B3-4C85-A5FD-9BD79E44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1F1051-8551-44AD-A299-B7166DF3D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245DF4-D0F9-4E12-BB8C-A47006A6A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7A2E5-FC17-4DA2-9D3F-EE6CD74C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9B62-F5F8-4751-9381-5DB10A953A3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2583A-FF40-4AEB-BCC9-A2E8EF4F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26FC7-1592-4653-B0FB-C6CE818A2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095-30B3-4C85-A5FD-9BD79E44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9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E6E96-F8DD-4895-84FD-BE90F2C5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8DAC3-AF2E-4345-B1EF-817FF95D9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7225C-A1F2-4CC3-9614-910F0116C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9B62-F5F8-4751-9381-5DB10A953A3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88EE3-EB60-4675-8DE6-03901554C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553EB-E4BD-47C6-A4E7-791B71347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095-30B3-4C85-A5FD-9BD79E44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6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E8BAE-6D1A-4005-8C14-658E96181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46B45-5400-434C-8A81-11C4734C8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E5D73-5490-491C-BB53-5E3C0416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9B62-F5F8-4751-9381-5DB10A953A3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63E71-6B5F-4312-A332-FB63E6AA4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50C3A-D3C8-406F-9EC1-008A8AB8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095-30B3-4C85-A5FD-9BD79E44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6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8E9F4-C85F-41E4-9FE5-1977E380F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D4EBB-116C-4C35-9979-F8D418953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78D0E-F9A2-4C6D-96FD-00F7670C8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5664C-C916-4BE3-9731-ED77D17C2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9B62-F5F8-4751-9381-5DB10A953A3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83CAA-36BA-4CBB-82AA-98994C10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BE1A9-58B3-43CF-8611-3D9A3C7A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095-30B3-4C85-A5FD-9BD79E44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1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F1BAE-7C1E-40FD-ACB9-6EB6F4219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57C97-3B82-41B0-A17E-B3629B479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A5821-B3A4-4D7C-8ADD-CCF7E09A5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BF3BE9-7788-40A7-9CE7-65FBB92AB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94A707-423F-4390-BD51-DA2A47A536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2045D0-5077-4227-97D8-8F43A2927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9B62-F5F8-4751-9381-5DB10A953A3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4B22AE-8051-471E-878C-050198D2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9FD53B-A866-48E9-A27C-7F7B593F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095-30B3-4C85-A5FD-9BD79E44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1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C0001-4907-4559-9F4F-84DBD13E8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3590CD-78BB-4BD1-B19B-0AE9E387B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9B62-F5F8-4751-9381-5DB10A953A3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0889F-E122-4234-B252-DA4A750C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75315-B244-4CFB-8112-352A18F7A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095-30B3-4C85-A5FD-9BD79E44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9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48C658-A500-462D-ABAE-D642A39BE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9B62-F5F8-4751-9381-5DB10A953A3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9610B-DA04-4C2E-A26A-961603703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9435D-1FC8-4F9E-AD53-9C0E603F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095-30B3-4C85-A5FD-9BD79E44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3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6F6B4-7534-466D-BBD2-CD10D9FB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2C897-95BF-480B-B5B7-7BF122403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98017-CA08-40F3-AF7F-0D9CD3283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32800-559E-45D2-8937-FB921E0B7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9B62-F5F8-4751-9381-5DB10A953A3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017AB-D49D-4C18-B173-64D72EB5B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77A11-2256-4454-9E34-472C8619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095-30B3-4C85-A5FD-9BD79E44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1C329-0047-4FCB-8CD0-41B0FAC49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F5DA96-39DE-4259-9BD6-D83B64251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E6CBFC-74DC-41E1-8B0E-2675118E1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9C048-E03B-4A14-909F-1F18F017D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9B62-F5F8-4751-9381-5DB10A953A3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05A1A-7CA9-4448-880C-C0A960EC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9D4F0-A400-43BD-BFAE-E373A67A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A095-30B3-4C85-A5FD-9BD79E44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8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C7AC0-ECB7-4AC8-97C0-658CAA69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92937-CF26-412C-B192-A3D6D6858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58F35-08AD-4B07-96FC-CF7303805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C9B62-F5F8-4751-9381-5DB10A953A3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177D7-990C-4368-A531-C2DBD7666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12B23-1A84-4F34-83D7-1407DAC5C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9A095-30B3-4C85-A5FD-9BD79E44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9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jpe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&quot;image processing&quot; logo">
            <a:extLst>
              <a:ext uri="{FF2B5EF4-FFF2-40B4-BE49-F238E27FC236}">
                <a16:creationId xmlns:a16="http://schemas.microsoft.com/office/drawing/2014/main" id="{E69A2476-2FFC-4703-AEB8-0081B4CD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73" y="714375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7387D2-7548-4C8F-AF45-D576032C4FE6}"/>
              </a:ext>
            </a:extLst>
          </p:cNvPr>
          <p:cNvSpPr/>
          <p:nvPr/>
        </p:nvSpPr>
        <p:spPr>
          <a:xfrm>
            <a:off x="5418195" y="153057"/>
            <a:ext cx="1717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9900"/>
                </a:solidFill>
              </a:rPr>
              <a:t>Lecture #6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255B062-1E03-4500-A63B-B3BEF1375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1472" y="4870039"/>
            <a:ext cx="7772400" cy="18254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Semester</a:t>
            </a:r>
          </a:p>
          <a:p>
            <a:r>
              <a:rPr lang="en-US" dirty="0">
                <a:solidFill>
                  <a:srgbClr val="009900"/>
                </a:solidFill>
              </a:rPr>
              <a:t>2019-2020</a:t>
            </a:r>
          </a:p>
          <a:p>
            <a:r>
              <a:rPr lang="en-US" dirty="0"/>
              <a:t>Dr. </a:t>
            </a:r>
            <a:r>
              <a:rPr lang="en-US" dirty="0" err="1"/>
              <a:t>Abdulhussein</a:t>
            </a:r>
            <a:r>
              <a:rPr lang="en-US" dirty="0"/>
              <a:t> Mohsin Abdullah</a:t>
            </a:r>
          </a:p>
          <a:p>
            <a:r>
              <a:rPr lang="en-US" dirty="0">
                <a:solidFill>
                  <a:srgbClr val="00B0F0"/>
                </a:solidFill>
              </a:rPr>
              <a:t>Computer Science Dept., CS &amp; IT College, </a:t>
            </a:r>
            <a:r>
              <a:rPr lang="en-US" dirty="0" err="1">
                <a:solidFill>
                  <a:srgbClr val="00B0F0"/>
                </a:solidFill>
              </a:rPr>
              <a:t>Basrah</a:t>
            </a:r>
            <a:r>
              <a:rPr lang="en-US" dirty="0">
                <a:solidFill>
                  <a:srgbClr val="00B0F0"/>
                </a:solidFill>
              </a:rPr>
              <a:t> Univ.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A97945-8AED-49A6-BB17-5DD97DA265D7}"/>
              </a:ext>
            </a:extLst>
          </p:cNvPr>
          <p:cNvSpPr txBox="1"/>
          <p:nvPr/>
        </p:nvSpPr>
        <p:spPr>
          <a:xfrm>
            <a:off x="2615420" y="3095625"/>
            <a:ext cx="856210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73088" algn="l"/>
              </a:tabLst>
            </a:pPr>
            <a:r>
              <a:rPr lang="en-US" sz="5400" b="1" dirty="0">
                <a:solidFill>
                  <a:srgbClr val="002060"/>
                </a:solidFill>
              </a:rPr>
              <a:t>Digital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>
                <a:solidFill>
                  <a:srgbClr val="00B050"/>
                </a:solidFill>
              </a:rPr>
              <a:t>Image</a:t>
            </a:r>
            <a:r>
              <a:rPr lang="en-US" sz="5400" b="1" dirty="0">
                <a:solidFill>
                  <a:srgbClr val="FF0000"/>
                </a:solidFill>
              </a:rPr>
              <a:t> Processing</a:t>
            </a:r>
          </a:p>
          <a:p>
            <a:pPr algn="ctr">
              <a:tabLst>
                <a:tab pos="573088" algn="l"/>
              </a:tabLst>
            </a:pPr>
            <a:endParaRPr lang="en-US" sz="1600" b="1" dirty="0">
              <a:solidFill>
                <a:srgbClr val="FF0000"/>
              </a:solidFill>
            </a:endParaRPr>
          </a:p>
          <a:p>
            <a:pPr algn="ctr">
              <a:tabLst>
                <a:tab pos="573088" algn="l"/>
              </a:tabLst>
            </a:pPr>
            <a:r>
              <a:rPr lang="en-US" sz="3200" b="1" dirty="0">
                <a:solidFill>
                  <a:srgbClr val="00B0F0"/>
                </a:solidFill>
              </a:rPr>
              <a:t>Frequency Filtering</a:t>
            </a:r>
            <a:endParaRPr lang="en-US" sz="54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EC6D7A-6F4A-4477-9D23-DDB659E34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70" y="2281960"/>
            <a:ext cx="2206050" cy="40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48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forming_pulses">
            <a:extLst>
              <a:ext uri="{FF2B5EF4-FFF2-40B4-BE49-F238E27FC236}">
                <a16:creationId xmlns:a16="http://schemas.microsoft.com/office/drawing/2014/main" id="{8331B395-CC9F-4E2F-8DE4-70DD5448A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9" y="1438276"/>
            <a:ext cx="5761037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4" descr="forming_pulses_ultimate">
            <a:extLst>
              <a:ext uri="{FF2B5EF4-FFF2-40B4-BE49-F238E27FC236}">
                <a16:creationId xmlns:a16="http://schemas.microsoft.com/office/drawing/2014/main" id="{C411B227-60AE-48CF-839E-9C956B201DA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9" y="1435101"/>
            <a:ext cx="5761037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051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D1906A9-6D92-4273-A2E9-4BCCEA9D7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Time and Frequency</a:t>
            </a:r>
          </a:p>
        </p:txBody>
      </p:sp>
      <p:pic>
        <p:nvPicPr>
          <p:cNvPr id="18435" name="Picture 4" descr="a6">
            <a:extLst>
              <a:ext uri="{FF2B5EF4-FFF2-40B4-BE49-F238E27FC236}">
                <a16:creationId xmlns:a16="http://schemas.microsoft.com/office/drawing/2014/main" id="{D099CA5B-9623-49FD-A336-3E2D0DD32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22514"/>
            <a:ext cx="24384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5">
            <a:extLst>
              <a:ext uri="{FF2B5EF4-FFF2-40B4-BE49-F238E27FC236}">
                <a16:creationId xmlns:a16="http://schemas.microsoft.com/office/drawing/2014/main" id="{F171958B-5994-4911-A89E-E2923A7C1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219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7" name="Rectangle 8">
            <a:extLst>
              <a:ext uri="{FF2B5EF4-FFF2-40B4-BE49-F238E27FC236}">
                <a16:creationId xmlns:a16="http://schemas.microsoft.com/office/drawing/2014/main" id="{2608C54C-0F5A-4C27-B5AD-A034475B4E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1"/>
            <a:ext cx="8915400" cy="4525963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 Unicode MS" pitchFamily="34" charset="-128"/>
                <a:ea typeface="Arial Unicode MS" pitchFamily="34" charset="-128"/>
              </a:rPr>
              <a:t>example : </a:t>
            </a:r>
            <a:r>
              <a:rPr lang="en-US" altLang="en-US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</a:t>
            </a:r>
            <a:r>
              <a:rPr lang="en-US" altLang="en-US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en-US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  <a:r>
              <a:rPr lang="en-US" altLang="en-US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= </a:t>
            </a:r>
            <a:r>
              <a:rPr lang="en-US" altLang="en-US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sin(</a:t>
            </a:r>
            <a:r>
              <a:rPr lang="en-US" altLang="en-US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2p</a:t>
            </a:r>
            <a:r>
              <a:rPr lang="en-US" altLang="en-US" i="1">
                <a:ea typeface="Arial Unicode MS" pitchFamily="34" charset="-128"/>
                <a:cs typeface="Times New Roman" panose="02020603050405020304" pitchFamily="18" charset="0"/>
              </a:rPr>
              <a:t>i </a:t>
            </a:r>
            <a:r>
              <a:rPr lang="en-US" altLang="en-US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f </a:t>
            </a:r>
            <a:r>
              <a:rPr lang="en-US" altLang="en-US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en-US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  <a:r>
              <a:rPr lang="en-US" altLang="en-US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1/3</a:t>
            </a:r>
            <a:r>
              <a:rPr lang="en-US" altLang="en-US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)sin(</a:t>
            </a:r>
            <a:r>
              <a:rPr lang="en-US" altLang="en-US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2pi </a:t>
            </a:r>
            <a:r>
              <a:rPr lang="en-US" altLang="en-US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3f</a:t>
            </a:r>
            <a:r>
              <a:rPr lang="en-US" altLang="en-US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 </a:t>
            </a:r>
            <a:r>
              <a:rPr lang="en-US" altLang="en-US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en-US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281B4B5-20E1-4660-9D68-CDD50BBB66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Time and Frequency</a:t>
            </a:r>
          </a:p>
        </p:txBody>
      </p:sp>
      <p:pic>
        <p:nvPicPr>
          <p:cNvPr id="19459" name="Picture 4" descr="a6">
            <a:extLst>
              <a:ext uri="{FF2B5EF4-FFF2-40B4-BE49-F238E27FC236}">
                <a16:creationId xmlns:a16="http://schemas.microsoft.com/office/drawing/2014/main" id="{F1207E02-31D8-490F-8EFC-ADB4D0A99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2335214"/>
            <a:ext cx="24384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a2">
            <a:extLst>
              <a:ext uri="{FF2B5EF4-FFF2-40B4-BE49-F238E27FC236}">
                <a16:creationId xmlns:a16="http://schemas.microsoft.com/office/drawing/2014/main" id="{E3B1513E-CB68-4DEC-A969-C4604DA95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362201"/>
            <a:ext cx="2514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a4">
            <a:extLst>
              <a:ext uri="{FF2B5EF4-FFF2-40B4-BE49-F238E27FC236}">
                <a16:creationId xmlns:a16="http://schemas.microsoft.com/office/drawing/2014/main" id="{5A99278C-80FB-439B-9CCB-E2A4BF2C9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2360614"/>
            <a:ext cx="251460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7">
            <a:extLst>
              <a:ext uri="{FF2B5EF4-FFF2-40B4-BE49-F238E27FC236}">
                <a16:creationId xmlns:a16="http://schemas.microsoft.com/office/drawing/2014/main" id="{65C9BF0B-2D7C-4F4D-9A40-EF2362B13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31242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en-US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9463" name="Text Box 8">
            <a:extLst>
              <a:ext uri="{FF2B5EF4-FFF2-40B4-BE49-F238E27FC236}">
                <a16:creationId xmlns:a16="http://schemas.microsoft.com/office/drawing/2014/main" id="{B3504A8C-64BA-4238-8885-74A0D1FAA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32004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endParaRPr lang="en-US" altLang="en-US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9464" name="Rectangle 9">
            <a:extLst>
              <a:ext uri="{FF2B5EF4-FFF2-40B4-BE49-F238E27FC236}">
                <a16:creationId xmlns:a16="http://schemas.microsoft.com/office/drawing/2014/main" id="{0C9565B0-D6A9-4ABC-8F71-4ECDAFB4D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219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5" name="Rectangle 12">
            <a:extLst>
              <a:ext uri="{FF2B5EF4-FFF2-40B4-BE49-F238E27FC236}">
                <a16:creationId xmlns:a16="http://schemas.microsoft.com/office/drawing/2014/main" id="{005937B5-14F7-4887-B8AE-61516B540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1"/>
            <a:ext cx="8915400" cy="4525963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 Unicode MS" pitchFamily="34" charset="-128"/>
                <a:ea typeface="Arial Unicode MS" pitchFamily="34" charset="-128"/>
              </a:rPr>
              <a:t>example : </a:t>
            </a:r>
            <a:r>
              <a:rPr lang="en-US" altLang="en-US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</a:t>
            </a:r>
            <a:r>
              <a:rPr lang="en-US" altLang="en-US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en-US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  <a:r>
              <a:rPr lang="en-US" altLang="en-US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= </a:t>
            </a:r>
            <a:r>
              <a:rPr lang="en-US" altLang="en-US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sin(</a:t>
            </a:r>
            <a:r>
              <a:rPr lang="en-US" altLang="en-US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2p</a:t>
            </a:r>
            <a:r>
              <a:rPr lang="en-US" altLang="en-US" i="1">
                <a:ea typeface="Arial Unicode MS" pitchFamily="34" charset="-128"/>
                <a:cs typeface="Times New Roman" panose="02020603050405020304" pitchFamily="18" charset="0"/>
              </a:rPr>
              <a:t>i </a:t>
            </a:r>
            <a:r>
              <a:rPr lang="en-US" altLang="en-US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f </a:t>
            </a:r>
            <a:r>
              <a:rPr lang="en-US" altLang="en-US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en-US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  <a:r>
              <a:rPr lang="en-US" altLang="en-US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1/3</a:t>
            </a:r>
            <a:r>
              <a:rPr lang="en-US" altLang="en-US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)sin(</a:t>
            </a:r>
            <a:r>
              <a:rPr lang="en-US" altLang="en-US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2pi </a:t>
            </a:r>
            <a:r>
              <a:rPr lang="en-US" altLang="en-US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3f</a:t>
            </a:r>
            <a:r>
              <a:rPr lang="en-US" altLang="en-US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 </a:t>
            </a:r>
            <a:r>
              <a:rPr lang="en-US" altLang="en-US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en-US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69A3997-DEFD-4ECF-99B4-A99A822D6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Frequency Spectra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8CE95A6-BDDA-42DF-B542-124901A4CE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1"/>
            <a:ext cx="8915400" cy="452596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 Unicode MS" pitchFamily="34" charset="-128"/>
                <a:ea typeface="Arial Unicode MS" pitchFamily="34" charset="-128"/>
              </a:rPr>
              <a:t>example : </a:t>
            </a:r>
            <a:r>
              <a:rPr lang="en-US" altLang="en-US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</a:t>
            </a:r>
            <a:r>
              <a:rPr lang="en-US" altLang="en-US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en-US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  <a:r>
              <a:rPr lang="en-US" altLang="en-US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= </a:t>
            </a:r>
            <a:r>
              <a:rPr lang="en-US" altLang="en-US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sin(</a:t>
            </a:r>
            <a:r>
              <a:rPr lang="en-US" altLang="en-US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2p</a:t>
            </a:r>
            <a:r>
              <a:rPr lang="en-US" altLang="en-US" i="1">
                <a:ea typeface="Arial Unicode MS" pitchFamily="34" charset="-128"/>
                <a:cs typeface="Times New Roman" panose="02020603050405020304" pitchFamily="18" charset="0"/>
              </a:rPr>
              <a:t>i </a:t>
            </a:r>
            <a:r>
              <a:rPr lang="en-US" altLang="en-US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f </a:t>
            </a:r>
            <a:r>
              <a:rPr lang="en-US" altLang="en-US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en-US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  <a:r>
              <a:rPr lang="en-US" altLang="en-US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1/3</a:t>
            </a:r>
            <a:r>
              <a:rPr lang="en-US" altLang="en-US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)sin(</a:t>
            </a:r>
            <a:r>
              <a:rPr lang="en-US" altLang="en-US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2pi </a:t>
            </a:r>
            <a:r>
              <a:rPr lang="en-US" altLang="en-US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3f</a:t>
            </a:r>
            <a:r>
              <a:rPr lang="en-US" altLang="en-US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 </a:t>
            </a:r>
            <a:r>
              <a:rPr lang="en-US" altLang="en-US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en-US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0484" name="Picture 4" descr="a6">
            <a:extLst>
              <a:ext uri="{FF2B5EF4-FFF2-40B4-BE49-F238E27FC236}">
                <a16:creationId xmlns:a16="http://schemas.microsoft.com/office/drawing/2014/main" id="{0659D57D-9614-44C8-AC30-BC0493F61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2335214"/>
            <a:ext cx="24384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a2">
            <a:extLst>
              <a:ext uri="{FF2B5EF4-FFF2-40B4-BE49-F238E27FC236}">
                <a16:creationId xmlns:a16="http://schemas.microsoft.com/office/drawing/2014/main" id="{C4F70A00-1B68-4413-8F09-F65A399E1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362201"/>
            <a:ext cx="2514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a4">
            <a:extLst>
              <a:ext uri="{FF2B5EF4-FFF2-40B4-BE49-F238E27FC236}">
                <a16:creationId xmlns:a16="http://schemas.microsoft.com/office/drawing/2014/main" id="{33EDDED7-018E-4FAE-A7AA-CC9CFD55E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2360614"/>
            <a:ext cx="251460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7">
            <a:extLst>
              <a:ext uri="{FF2B5EF4-FFF2-40B4-BE49-F238E27FC236}">
                <a16:creationId xmlns:a16="http://schemas.microsoft.com/office/drawing/2014/main" id="{57C1D4C5-FF06-48BD-B610-EEBA3481D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31242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en-US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F4821FA8-AA99-427C-A0C4-6910EA19C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32004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endParaRPr lang="en-US" altLang="en-US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0489" name="Picture 9" descr="a5">
            <a:extLst>
              <a:ext uri="{FF2B5EF4-FFF2-40B4-BE49-F238E27FC236}">
                <a16:creationId xmlns:a16="http://schemas.microsoft.com/office/drawing/2014/main" id="{1FEF4CCA-C27C-4BD5-8951-FF35B0AA4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4743450"/>
            <a:ext cx="29908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10">
            <a:extLst>
              <a:ext uri="{FF2B5EF4-FFF2-40B4-BE49-F238E27FC236}">
                <a16:creationId xmlns:a16="http://schemas.microsoft.com/office/drawing/2014/main" id="{8CBE3F17-4DB0-4237-8020-A891915FD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2192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F06CD389-549E-4B33-9ADC-38C22D2907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36" y="591129"/>
            <a:ext cx="6026728" cy="482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645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8203052D-28AD-4986-A964-83D4277CE9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2732" y="152400"/>
            <a:ext cx="8229600" cy="641350"/>
          </a:xfrm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rgbClr val="FF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happens when the function is not periodic?</a:t>
            </a:r>
            <a:endParaRPr lang="en-US" altLang="en-US" dirty="0">
              <a:solidFill>
                <a:srgbClr val="FF0000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766285E0-3260-4F6A-A500-504B9ABDF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4414" y="1273176"/>
            <a:ext cx="4757737" cy="1662113"/>
          </a:xfrm>
        </p:spPr>
        <p:txBody>
          <a:bodyPr/>
          <a:lstStyle/>
          <a:p>
            <a:pPr marL="0" indent="0">
              <a:buNone/>
            </a:pPr>
            <a:r>
              <a:rPr lang="nl-NL" altLang="ja-JP" sz="20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When you add a discrete amount of harmonic waves, the resulting function always repeats at the fundamental (lowest) frequency in the series:</a:t>
            </a:r>
            <a:endParaRPr lang="en-US" altLang="ja-JP" sz="2000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000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000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000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9876" name="Picture 4" descr="forming_pulses_ultimate">
            <a:extLst>
              <a:ext uri="{FF2B5EF4-FFF2-40B4-BE49-F238E27FC236}">
                <a16:creationId xmlns:a16="http://schemas.microsoft.com/office/drawing/2014/main" id="{4E495C64-CFBF-433B-8319-12CF8CABDA9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914400"/>
            <a:ext cx="344646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Rectangle 3">
            <a:extLst>
              <a:ext uri="{FF2B5EF4-FFF2-40B4-BE49-F238E27FC236}">
                <a16:creationId xmlns:a16="http://schemas.microsoft.com/office/drawing/2014/main" id="{6BAB620E-1EAC-46C9-B4DC-9A74776E7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14" y="2782889"/>
            <a:ext cx="48926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nl-NL" altLang="ja-JP" sz="2000" dirty="0">
                <a:cs typeface="Times New Roman" panose="02020603050405020304" pitchFamily="18" charset="0"/>
              </a:rPr>
              <a:t>So how do you find the spectrum for the more general case of a nonperiodic function that exists from -∞ to ∞?</a:t>
            </a:r>
            <a:endParaRPr lang="en-US" altLang="ja-JP" sz="2000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cs typeface="Times New Roman" panose="02020603050405020304" pitchFamily="18" charset="0"/>
            </a:endParaRPr>
          </a:p>
        </p:txBody>
      </p:sp>
      <p:sp>
        <p:nvSpPr>
          <p:cNvPr id="153605" name="Rectangle 3">
            <a:extLst>
              <a:ext uri="{FF2B5EF4-FFF2-40B4-BE49-F238E27FC236}">
                <a16:creationId xmlns:a16="http://schemas.microsoft.com/office/drawing/2014/main" id="{1380A661-AA6D-4851-9469-6174E8827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3937001"/>
            <a:ext cx="59309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nl-NL" altLang="ja-JP" sz="2000">
                <a:cs typeface="Times New Roman" panose="02020603050405020304" pitchFamily="18" charset="0"/>
              </a:rPr>
              <a:t>Answer: replace the discrete sum by an integral over a continuous range of frequencies:</a:t>
            </a:r>
            <a:endParaRPr lang="en-US" altLang="ja-JP" sz="200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00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00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000">
              <a:cs typeface="Times New Roman" panose="02020603050405020304" pitchFamily="18" charset="0"/>
            </a:endParaRPr>
          </a:p>
        </p:txBody>
      </p:sp>
      <p:graphicFrame>
        <p:nvGraphicFramePr>
          <p:cNvPr id="153606" name="Object 6">
            <a:extLst>
              <a:ext uri="{FF2B5EF4-FFF2-40B4-BE49-F238E27FC236}">
                <a16:creationId xmlns:a16="http://schemas.microsoft.com/office/drawing/2014/main" id="{AE6C2D70-500B-4D16-BAF4-5E7A7E93C3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0751" y="5037138"/>
          <a:ext cx="7840663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Vergelijking" r:id="rId4" imgW="3987800" imgH="546100" progId="Equation.3">
                  <p:embed/>
                </p:oleObj>
              </mc:Choice>
              <mc:Fallback>
                <p:oleObj name="Vergelijking" r:id="rId4" imgW="3987800" imgH="546100" progId="Equation.3">
                  <p:embed/>
                  <p:pic>
                    <p:nvPicPr>
                      <p:cNvPr id="153606" name="Object 6">
                        <a:extLst>
                          <a:ext uri="{FF2B5EF4-FFF2-40B4-BE49-F238E27FC236}">
                            <a16:creationId xmlns:a16="http://schemas.microsoft.com/office/drawing/2014/main" id="{AE6C2D70-500B-4D16-BAF4-5E7A7E93C3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1" y="5037138"/>
                        <a:ext cx="7840663" cy="1136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7" name="Rectangle 3">
            <a:extLst>
              <a:ext uri="{FF2B5EF4-FFF2-40B4-BE49-F238E27FC236}">
                <a16:creationId xmlns:a16="http://schemas.microsoft.com/office/drawing/2014/main" id="{DF5B3165-2728-4339-8088-4D1624F43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176" y="6294439"/>
            <a:ext cx="71802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nl-NL" altLang="ja-JP" sz="2000">
                <a:cs typeface="Times New Roman" panose="02020603050405020304" pitchFamily="18" charset="0"/>
              </a:rPr>
              <a:t>Note that m is integer, while ω can have any (real) value</a:t>
            </a:r>
            <a:endParaRPr lang="en-US" altLang="ja-JP" sz="200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00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00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000">
              <a:cs typeface="Times New Roman" panose="02020603050405020304" pitchFamily="18" charset="0"/>
            </a:endParaRPr>
          </a:p>
        </p:txBody>
      </p:sp>
      <p:grpSp>
        <p:nvGrpSpPr>
          <p:cNvPr id="153608" name="Groeperen 3">
            <a:extLst>
              <a:ext uri="{FF2B5EF4-FFF2-40B4-BE49-F238E27FC236}">
                <a16:creationId xmlns:a16="http://schemas.microsoft.com/office/drawing/2014/main" id="{36D8C9D4-F917-4AAF-B04B-3DF169B79565}"/>
              </a:ext>
            </a:extLst>
          </p:cNvPr>
          <p:cNvGrpSpPr>
            <a:grpSpLocks/>
          </p:cNvGrpSpPr>
          <p:nvPr/>
        </p:nvGrpSpPr>
        <p:grpSpPr bwMode="auto">
          <a:xfrm>
            <a:off x="7820026" y="3417889"/>
            <a:ext cx="2563813" cy="1468437"/>
            <a:chOff x="5387311" y="3386666"/>
            <a:chExt cx="3193271" cy="1828801"/>
          </a:xfrm>
        </p:grpSpPr>
        <p:pic>
          <p:nvPicPr>
            <p:cNvPr id="79883" name="Afbeelding 1">
              <a:extLst>
                <a:ext uri="{FF2B5EF4-FFF2-40B4-BE49-F238E27FC236}">
                  <a16:creationId xmlns:a16="http://schemas.microsoft.com/office/drawing/2014/main" id="{FD06AA4A-27C3-46F2-9140-139F9F9CD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67"/>
            <a:stretch>
              <a:fillRect/>
            </a:stretch>
          </p:blipFill>
          <p:spPr bwMode="auto">
            <a:xfrm>
              <a:off x="5387311" y="3386666"/>
              <a:ext cx="3187113" cy="1828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A751C776-5EAD-487E-A2F4-96FE5CCE2D6B}"/>
                </a:ext>
              </a:extLst>
            </p:cNvPr>
            <p:cNvSpPr/>
            <p:nvPr/>
          </p:nvSpPr>
          <p:spPr>
            <a:xfrm>
              <a:off x="5733332" y="3849303"/>
              <a:ext cx="862084" cy="492293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E9B72C35-18CE-49BB-8060-5EBEE7E2F4EF}"/>
                </a:ext>
              </a:extLst>
            </p:cNvPr>
            <p:cNvSpPr/>
            <p:nvPr/>
          </p:nvSpPr>
          <p:spPr>
            <a:xfrm>
              <a:off x="5832194" y="4501741"/>
              <a:ext cx="225407" cy="484385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63FB8AFE-0DCD-4BA9-B80A-DACD94843240}"/>
                </a:ext>
              </a:extLst>
            </p:cNvPr>
            <p:cNvSpPr/>
            <p:nvPr/>
          </p:nvSpPr>
          <p:spPr>
            <a:xfrm>
              <a:off x="8151517" y="3432138"/>
              <a:ext cx="429065" cy="482408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12DAA296-6A86-4214-9ECD-C498AEEFDF4A}"/>
                </a:ext>
              </a:extLst>
            </p:cNvPr>
            <p:cNvSpPr/>
            <p:nvPr/>
          </p:nvSpPr>
          <p:spPr>
            <a:xfrm>
              <a:off x="7673020" y="3440047"/>
              <a:ext cx="662382" cy="179915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/>
      <p:bldP spid="153605" grpId="0"/>
      <p:bldP spid="1536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AF610CE1-93CB-4E8A-9978-2E29FC18E8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50826"/>
            <a:ext cx="8153400" cy="762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The Fourier Transform</a:t>
            </a:r>
            <a:endParaRPr lang="en-US" altLang="en-US" sz="48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80902" name="Object 6">
            <a:extLst>
              <a:ext uri="{FF2B5EF4-FFF2-40B4-BE49-F238E27FC236}">
                <a16:creationId xmlns:a16="http://schemas.microsoft.com/office/drawing/2014/main" id="{40F0136B-8AEE-4631-86CD-EF492536DC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76360"/>
              </p:ext>
            </p:extLst>
          </p:nvPr>
        </p:nvGraphicFramePr>
        <p:xfrm>
          <a:off x="1136072" y="1669392"/>
          <a:ext cx="5547303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Vergelijking" r:id="rId3" imgW="2057400" imgH="533400" progId="Equation.3">
                  <p:embed/>
                </p:oleObj>
              </mc:Choice>
              <mc:Fallback>
                <p:oleObj name="Vergelijking" r:id="rId3" imgW="2057400" imgH="533400" progId="Equation.3">
                  <p:embed/>
                  <p:pic>
                    <p:nvPicPr>
                      <p:cNvPr id="80902" name="Object 6">
                        <a:extLst>
                          <a:ext uri="{FF2B5EF4-FFF2-40B4-BE49-F238E27FC236}">
                            <a16:creationId xmlns:a16="http://schemas.microsoft.com/office/drawing/2014/main" id="{40F0136B-8AEE-4631-86CD-EF492536DC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072" y="1669392"/>
                        <a:ext cx="5547303" cy="1063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7">
            <a:extLst>
              <a:ext uri="{FF2B5EF4-FFF2-40B4-BE49-F238E27FC236}">
                <a16:creationId xmlns:a16="http://schemas.microsoft.com/office/drawing/2014/main" id="{582C7D0B-450E-491C-8C9D-7A911E48BB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372640"/>
              </p:ext>
            </p:extLst>
          </p:nvPr>
        </p:nvGraphicFramePr>
        <p:xfrm>
          <a:off x="1136073" y="2908301"/>
          <a:ext cx="554730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Vergelijking" r:id="rId5" imgW="2235200" imgH="533400" progId="Equation.3">
                  <p:embed/>
                </p:oleObj>
              </mc:Choice>
              <mc:Fallback>
                <p:oleObj name="Vergelijking" r:id="rId5" imgW="2235200" imgH="533400" progId="Equation.3">
                  <p:embed/>
                  <p:pic>
                    <p:nvPicPr>
                      <p:cNvPr id="80903" name="Object 7">
                        <a:extLst>
                          <a:ext uri="{FF2B5EF4-FFF2-40B4-BE49-F238E27FC236}">
                            <a16:creationId xmlns:a16="http://schemas.microsoft.com/office/drawing/2014/main" id="{582C7D0B-450E-491C-8C9D-7A911E48BB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073" y="2908301"/>
                        <a:ext cx="5547303" cy="1014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4" name="Rectangle 3">
            <a:extLst>
              <a:ext uri="{FF2B5EF4-FFF2-40B4-BE49-F238E27FC236}">
                <a16:creationId xmlns:a16="http://schemas.microsoft.com/office/drawing/2014/main" id="{51DE7479-6811-4B93-8532-D59DA4094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459" y="4097998"/>
            <a:ext cx="8069262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These transformations allow you to calculate the frequency dependence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F(ω)</a:t>
            </a:r>
            <a:r>
              <a:rPr lang="en-US" altLang="en-US" sz="2000" dirty="0">
                <a:cs typeface="Times New Roman" panose="02020603050405020304" pitchFamily="18" charset="0"/>
              </a:rPr>
              <a:t> of a time domain function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f(t)</a:t>
            </a:r>
            <a:r>
              <a:rPr lang="en-US" altLang="en-US" sz="2000" dirty="0">
                <a:cs typeface="Times New Roman" panose="02020603050405020304" pitchFamily="18" charset="0"/>
              </a:rPr>
              <a:t>, and vice versa.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There are different definitions of these transforms.  The 2π can occur in several places, but the idea is generally the same.</a:t>
            </a:r>
          </a:p>
        </p:txBody>
      </p:sp>
      <p:grpSp>
        <p:nvGrpSpPr>
          <p:cNvPr id="12" name="Group 5">
            <a:extLst>
              <a:ext uri="{FF2B5EF4-FFF2-40B4-BE49-F238E27FC236}">
                <a16:creationId xmlns:a16="http://schemas.microsoft.com/office/drawing/2014/main" id="{FD5810E8-0140-4143-BABC-90E264191B07}"/>
              </a:ext>
            </a:extLst>
          </p:cNvPr>
          <p:cNvGrpSpPr>
            <a:grpSpLocks/>
          </p:cNvGrpSpPr>
          <p:nvPr/>
        </p:nvGrpSpPr>
        <p:grpSpPr bwMode="auto">
          <a:xfrm>
            <a:off x="6858555" y="1820692"/>
            <a:ext cx="5070475" cy="762001"/>
            <a:chOff x="734" y="1296"/>
            <a:chExt cx="3991" cy="528"/>
          </a:xfrm>
        </p:grpSpPr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B137E21F-FA48-4AC6-90CC-CA1242998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296"/>
              <a:ext cx="1680" cy="528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CBF69BA6-13FE-4A04-9480-FCA96F05C6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53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75664166-646A-4EDC-9F63-E33A94B30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53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9">
              <a:extLst>
                <a:ext uri="{FF2B5EF4-FFF2-40B4-BE49-F238E27FC236}">
                  <a16:creationId xmlns:a16="http://schemas.microsoft.com/office/drawing/2014/main" id="{9ACB8232-A957-4D22-97DE-AAE11A097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" y="1415"/>
              <a:ext cx="3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 i="1" dirty="0">
                  <a:cs typeface="Arial" panose="020B0604020202020204" pitchFamily="34" charset="0"/>
                </a:rPr>
                <a:t>f(x)</a:t>
              </a:r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6FC51626-9F26-46CE-8C7B-E343ECA65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5" y="1416"/>
              <a:ext cx="4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 i="1">
                  <a:cs typeface="Arial" panose="020B0604020202020204" pitchFamily="34" charset="0"/>
                </a:rPr>
                <a:t>F(</a:t>
              </a:r>
              <a:r>
                <a:rPr lang="en-US" altLang="en-US" sz="2000" b="1" i="1">
                  <a:latin typeface="Symbol" panose="05050102010706020507" pitchFamily="18" charset="2"/>
                  <a:cs typeface="Arial" panose="020B0604020202020204" pitchFamily="34" charset="0"/>
                </a:rPr>
                <a:t>w</a:t>
              </a:r>
              <a:r>
                <a:rPr lang="en-US" altLang="en-US" sz="2000" b="1" i="1"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6B0868F4-264E-4DFD-8A5B-54B5D6AB1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7" y="1352"/>
              <a:ext cx="7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dirty="0">
                  <a:cs typeface="Arial" panose="020B0604020202020204" pitchFamily="34" charset="0"/>
                </a:rPr>
                <a:t>Fourier </a:t>
              </a:r>
            </a:p>
            <a:p>
              <a:pPr algn="ctr"/>
              <a:r>
                <a:rPr lang="en-US" altLang="en-US" sz="1800" dirty="0">
                  <a:cs typeface="Arial" panose="020B0604020202020204" pitchFamily="34" charset="0"/>
                </a:rPr>
                <a:t>Transform</a:t>
              </a:r>
            </a:p>
          </p:txBody>
        </p:sp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id="{3B93E192-441C-4CEE-9B73-09177723C1D6}"/>
              </a:ext>
            </a:extLst>
          </p:cNvPr>
          <p:cNvGrpSpPr>
            <a:grpSpLocks/>
          </p:cNvGrpSpPr>
          <p:nvPr/>
        </p:nvGrpSpPr>
        <p:grpSpPr bwMode="auto">
          <a:xfrm>
            <a:off x="6856562" y="2883341"/>
            <a:ext cx="4981028" cy="799021"/>
            <a:chOff x="734" y="1296"/>
            <a:chExt cx="3925" cy="528"/>
          </a:xfrm>
        </p:grpSpPr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520E37B6-77B1-47B8-801A-9CFC9DCE8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296"/>
              <a:ext cx="1680" cy="528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31B49CAB-E406-4D3E-9B84-AF6D2875F7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53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44FA49B9-C166-4EC9-A119-D95256E99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53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id="{9AF06A4D-4785-4DDD-86D2-4AEBA9D890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" y="1413"/>
              <a:ext cx="4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 i="1">
                  <a:cs typeface="Arial" panose="020B0604020202020204" pitchFamily="34" charset="0"/>
                </a:rPr>
                <a:t>F(</a:t>
              </a:r>
              <a:r>
                <a:rPr lang="en-US" altLang="en-US" sz="2000" b="1" i="1">
                  <a:latin typeface="Symbol" panose="05050102010706020507" pitchFamily="18" charset="2"/>
                  <a:cs typeface="Arial" panose="020B0604020202020204" pitchFamily="34" charset="0"/>
                </a:rPr>
                <a:t>w</a:t>
              </a:r>
              <a:r>
                <a:rPr lang="en-US" altLang="en-US" sz="2000" b="1" i="1"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4" name="Text Box 17">
              <a:extLst>
                <a:ext uri="{FF2B5EF4-FFF2-40B4-BE49-F238E27FC236}">
                  <a16:creationId xmlns:a16="http://schemas.microsoft.com/office/drawing/2014/main" id="{F7A50E10-89CF-44A4-B5DB-01A442822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5" y="1418"/>
              <a:ext cx="3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 i="1">
                  <a:cs typeface="Arial" panose="020B0604020202020204" pitchFamily="34" charset="0"/>
                </a:rPr>
                <a:t>f(x)</a:t>
              </a:r>
              <a:endParaRPr lang="en-US" altLang="en-US" sz="2400" b="1" i="1">
                <a:cs typeface="Arial" panose="020B0604020202020204" pitchFamily="34" charset="0"/>
              </a:endParaRPr>
            </a:p>
          </p:txBody>
        </p:sp>
        <p:sp>
          <p:nvSpPr>
            <p:cNvPr id="25" name="Text Box 18">
              <a:extLst>
                <a:ext uri="{FF2B5EF4-FFF2-40B4-BE49-F238E27FC236}">
                  <a16:creationId xmlns:a16="http://schemas.microsoft.com/office/drawing/2014/main" id="{1754FED8-D112-4652-95ED-A682E91C9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3" y="1352"/>
              <a:ext cx="11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>
                  <a:cs typeface="Arial" panose="020B0604020202020204" pitchFamily="34" charset="0"/>
                </a:rPr>
                <a:t>Inverse Fourier </a:t>
              </a:r>
            </a:p>
            <a:p>
              <a:pPr algn="ctr"/>
              <a:r>
                <a:rPr lang="en-US" altLang="en-US" sz="1800">
                  <a:cs typeface="Arial" panose="020B0604020202020204" pitchFamily="34" charset="0"/>
                </a:rPr>
                <a:t>Transform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25C6079-02B2-4CB0-9EF8-F8A719DDE0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Frequency Filtering: Main Steps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922FA29-EFE2-4AB8-99FC-2009130EC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1. Take the FT of f(x): 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2. Remove undesired frequencies: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3. Convert back to a signal:  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4DE89571-37BE-4770-8BED-C423D96AE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20" y="1825625"/>
            <a:ext cx="12461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EBC2027B-74E1-4034-8151-2E867D474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2741614"/>
            <a:ext cx="16764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BD6EB7D1-059B-454B-AD0B-93166C456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269" y="3733801"/>
            <a:ext cx="3048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2" descr="Fourier">
            <a:extLst>
              <a:ext uri="{FF2B5EF4-FFF2-40B4-BE49-F238E27FC236}">
                <a16:creationId xmlns:a16="http://schemas.microsoft.com/office/drawing/2014/main" id="{C5686C80-B10B-4F98-9F35-38D6068CD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6" y="2893002"/>
            <a:ext cx="2805112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F741EF3-E3B4-47C3-A6D2-8FE55F5E9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68" y="6364865"/>
            <a:ext cx="287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" panose="02020603050405020304" pitchFamily="18" charset="0"/>
              </a:rPr>
              <a:t>Joseph Fourier 1768-1830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6064B60-A3AB-4493-92BC-B1C5A37D2F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018" y="346797"/>
            <a:ext cx="8150225" cy="620712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600" b="1" dirty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Fourier Series &amp; The Fourier Transform 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E2254CF-DFE3-432B-9E8D-5FC19F2D5027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3501592" y="1800802"/>
            <a:ext cx="8540750" cy="449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/>
              <a:t>Fourier Series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/>
              <a:t>    Any periodic function can be expressed as the sum of sines and /or cosines of different frequencies, each multiplied by a different coefficients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/>
          </a:p>
          <a:p>
            <a:r>
              <a:rPr lang="en-US" altLang="en-US" sz="2400"/>
              <a:t>Fourier Transform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/>
              <a:t>    Any function that is not periodic can be expressed as the integral of  sines and /or cosines multiplied by a weighing function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1965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9DA0495-CE24-4A14-B2E1-0799CF6747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5769" y="38099"/>
            <a:ext cx="10515600" cy="1325563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Example: </a:t>
            </a:r>
            <a:r>
              <a:rPr lang="en-US" altLang="en-US" sz="3200" dirty="0"/>
              <a:t>Removing undesirable frequencies</a:t>
            </a: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7191D14B-2A19-4CDB-8266-7956D0F0390A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4205" y="1425576"/>
            <a:ext cx="6667560" cy="2544762"/>
          </a:xfrm>
          <a:noFill/>
        </p:spPr>
      </p:pic>
      <p:pic>
        <p:nvPicPr>
          <p:cNvPr id="25604" name="Picture 5">
            <a:extLst>
              <a:ext uri="{FF2B5EF4-FFF2-40B4-BE49-F238E27FC236}">
                <a16:creationId xmlns:a16="http://schemas.microsoft.com/office/drawing/2014/main" id="{683B62A7-2571-46BA-AE6A-4E9673795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65" y="4160043"/>
            <a:ext cx="6664458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5605" name="Text Box 6">
            <a:extLst>
              <a:ext uri="{FF2B5EF4-FFF2-40B4-BE49-F238E27FC236}">
                <a16:creationId xmlns:a16="http://schemas.microsoft.com/office/drawing/2014/main" id="{102B29C8-F6FA-401B-97D2-1B690C8A9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4557714"/>
            <a:ext cx="12080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remove high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frequencies</a:t>
            </a:r>
          </a:p>
        </p:txBody>
      </p:sp>
      <p:sp>
        <p:nvSpPr>
          <p:cNvPr id="25606" name="Text Box 7">
            <a:extLst>
              <a:ext uri="{FF2B5EF4-FFF2-40B4-BE49-F238E27FC236}">
                <a16:creationId xmlns:a16="http://schemas.microsoft.com/office/drawing/2014/main" id="{F3E9165D-2A8E-439D-8712-2CFB33750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572001"/>
            <a:ext cx="1282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reconstructed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signal</a:t>
            </a:r>
          </a:p>
        </p:txBody>
      </p:sp>
      <p:sp>
        <p:nvSpPr>
          <p:cNvPr id="25607" name="Text Box 8">
            <a:extLst>
              <a:ext uri="{FF2B5EF4-FFF2-40B4-BE49-F238E27FC236}">
                <a16:creationId xmlns:a16="http://schemas.microsoft.com/office/drawing/2014/main" id="{7AFC3ED9-11E1-4674-B2F0-008F32649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057400"/>
            <a:ext cx="1123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frequencies</a:t>
            </a:r>
          </a:p>
        </p:txBody>
      </p:sp>
      <p:sp>
        <p:nvSpPr>
          <p:cNvPr id="25608" name="Text Box 9">
            <a:extLst>
              <a:ext uri="{FF2B5EF4-FFF2-40B4-BE49-F238E27FC236}">
                <a16:creationId xmlns:a16="http://schemas.microsoft.com/office/drawing/2014/main" id="{38F14DC0-1163-4BA9-B0C2-39D9CDBAB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133600"/>
            <a:ext cx="1163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noisy signal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CF442-BE7F-4D04-ABCE-108CB5F8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61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2D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2768168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6EF5752-988B-4D8E-921C-7ED198599C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How do frequencies show up in an image?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4A9F64B-4653-4CFF-98B9-BEA7D4308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Low frequencies correspond to </a:t>
            </a:r>
            <a:r>
              <a:rPr lang="en-US" altLang="en-US">
                <a:solidFill>
                  <a:srgbClr val="FFC000"/>
                </a:solidFill>
              </a:rPr>
              <a:t>slowly</a:t>
            </a:r>
            <a:r>
              <a:rPr lang="en-US" altLang="en-US"/>
              <a:t> varying pixel intensities (e.g., continuous surface).</a:t>
            </a:r>
          </a:p>
          <a:p>
            <a:r>
              <a:rPr lang="en-US" altLang="en-US"/>
              <a:t>High frequencies correspond to </a:t>
            </a:r>
            <a:r>
              <a:rPr lang="en-US" altLang="en-US">
                <a:solidFill>
                  <a:srgbClr val="FFC000"/>
                </a:solidFill>
              </a:rPr>
              <a:t>quickly</a:t>
            </a:r>
            <a:r>
              <a:rPr lang="en-US" altLang="en-US"/>
              <a:t> varying pixel intensities (e.g., edges)</a:t>
            </a:r>
          </a:p>
          <a:p>
            <a:endParaRPr lang="en-US" altLang="en-US"/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AF138B10-ED50-4F12-9A1B-E95DF9565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1" y="4076700"/>
            <a:ext cx="19986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9701" name="Picture 6">
            <a:extLst>
              <a:ext uri="{FF2B5EF4-FFF2-40B4-BE49-F238E27FC236}">
                <a16:creationId xmlns:a16="http://schemas.microsoft.com/office/drawing/2014/main" id="{A2CD2801-3E1B-4A4B-8C61-F1E34BC2B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40767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9702" name="Text Box 7">
            <a:extLst>
              <a:ext uri="{FF2B5EF4-FFF2-40B4-BE49-F238E27FC236}">
                <a16:creationId xmlns:a16="http://schemas.microsoft.com/office/drawing/2014/main" id="{1285F64D-9301-468F-B999-F8EABDE3B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489" y="6167438"/>
            <a:ext cx="203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Original Image</a:t>
            </a:r>
          </a:p>
        </p:txBody>
      </p:sp>
      <p:sp>
        <p:nvSpPr>
          <p:cNvPr id="29703" name="Text Box 9">
            <a:extLst>
              <a:ext uri="{FF2B5EF4-FFF2-40B4-BE49-F238E27FC236}">
                <a16:creationId xmlns:a16="http://schemas.microsoft.com/office/drawing/2014/main" id="{A0F7B0B3-0ACE-40D7-86F4-F8A51A045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589" y="6213476"/>
            <a:ext cx="167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Low-passed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287A85-7EDC-48C8-BD00-2ED70BFE9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03" y="1390365"/>
            <a:ext cx="10164594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78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093F02-1134-4B5C-BF74-10EEED3E2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524" y="1798320"/>
            <a:ext cx="3263396" cy="3265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D35452-0F00-4A1C-B847-5FDFA9583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419" y="1773311"/>
            <a:ext cx="3133246" cy="32908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6E64B5-4DEF-4B3C-9906-BA6E542DF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432" y="2829560"/>
            <a:ext cx="895475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54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F9AE1B-B5C1-453D-AD41-2769A7152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522" y="2374988"/>
            <a:ext cx="3400900" cy="3286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7B66A9-CB44-4F10-8D65-9744BB7D3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047" y="3327400"/>
            <a:ext cx="895475" cy="943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F7798F-49DE-4CD4-9AE4-8D49AA838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628" y="2374988"/>
            <a:ext cx="3298734" cy="328658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102EFD-BA80-44A4-845A-5EB404CBA886}"/>
              </a:ext>
            </a:extLst>
          </p:cNvPr>
          <p:cNvCxnSpPr/>
          <p:nvPr/>
        </p:nvCxnSpPr>
        <p:spPr>
          <a:xfrm>
            <a:off x="2519680" y="1280160"/>
            <a:ext cx="0" cy="965200"/>
          </a:xfrm>
          <a:prstGeom prst="straightConnector1">
            <a:avLst/>
          </a:prstGeom>
          <a:ln w="825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AD01C1-FB2D-47B6-B85E-E73465B9E34A}"/>
              </a:ext>
            </a:extLst>
          </p:cNvPr>
          <p:cNvCxnSpPr/>
          <p:nvPr/>
        </p:nvCxnSpPr>
        <p:spPr>
          <a:xfrm>
            <a:off x="3917995" y="1254760"/>
            <a:ext cx="0" cy="965200"/>
          </a:xfrm>
          <a:prstGeom prst="straightConnector1">
            <a:avLst/>
          </a:prstGeom>
          <a:ln w="825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323B8B-369F-4BA9-A497-1B03AAD46CD8}"/>
              </a:ext>
            </a:extLst>
          </p:cNvPr>
          <p:cNvCxnSpPr/>
          <p:nvPr/>
        </p:nvCxnSpPr>
        <p:spPr>
          <a:xfrm>
            <a:off x="4399280" y="1254760"/>
            <a:ext cx="0" cy="965200"/>
          </a:xfrm>
          <a:prstGeom prst="straightConnector1">
            <a:avLst/>
          </a:prstGeom>
          <a:ln w="825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C1901F-087B-4537-B2EA-4A41F4C44F1A}"/>
              </a:ext>
            </a:extLst>
          </p:cNvPr>
          <p:cNvCxnSpPr/>
          <p:nvPr/>
        </p:nvCxnSpPr>
        <p:spPr>
          <a:xfrm>
            <a:off x="4846320" y="1254760"/>
            <a:ext cx="0" cy="965200"/>
          </a:xfrm>
          <a:prstGeom prst="straightConnector1">
            <a:avLst/>
          </a:prstGeom>
          <a:ln w="825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C6D0F8-E156-46A9-80D6-31B2932427C2}"/>
              </a:ext>
            </a:extLst>
          </p:cNvPr>
          <p:cNvCxnSpPr/>
          <p:nvPr/>
        </p:nvCxnSpPr>
        <p:spPr>
          <a:xfrm>
            <a:off x="5313680" y="1254760"/>
            <a:ext cx="0" cy="965200"/>
          </a:xfrm>
          <a:prstGeom prst="straightConnector1">
            <a:avLst/>
          </a:prstGeom>
          <a:ln w="825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1F6EF7-ED9A-408A-B1C5-CD9BDA037267}"/>
              </a:ext>
            </a:extLst>
          </p:cNvPr>
          <p:cNvCxnSpPr/>
          <p:nvPr/>
        </p:nvCxnSpPr>
        <p:spPr>
          <a:xfrm>
            <a:off x="2976880" y="1280160"/>
            <a:ext cx="0" cy="965200"/>
          </a:xfrm>
          <a:prstGeom prst="straightConnector1">
            <a:avLst/>
          </a:prstGeom>
          <a:ln w="825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BC03800-E6B0-4584-A0D5-7F324EA91397}"/>
              </a:ext>
            </a:extLst>
          </p:cNvPr>
          <p:cNvCxnSpPr/>
          <p:nvPr/>
        </p:nvCxnSpPr>
        <p:spPr>
          <a:xfrm>
            <a:off x="3444240" y="1254760"/>
            <a:ext cx="0" cy="965200"/>
          </a:xfrm>
          <a:prstGeom prst="straightConnector1">
            <a:avLst/>
          </a:prstGeom>
          <a:ln w="825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AF1DDBC-369B-48C6-9611-024E3AF0707A}"/>
              </a:ext>
            </a:extLst>
          </p:cNvPr>
          <p:cNvSpPr txBox="1"/>
          <p:nvPr/>
        </p:nvSpPr>
        <p:spPr>
          <a:xfrm>
            <a:off x="3233828" y="690880"/>
            <a:ext cx="1399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1D  FT</a:t>
            </a:r>
          </a:p>
        </p:txBody>
      </p:sp>
    </p:spTree>
    <p:extLst>
      <p:ext uri="{BB962C8B-B14F-4D97-AF65-F5344CB8AC3E}">
        <p14:creationId xmlns:p14="http://schemas.microsoft.com/office/powerpoint/2010/main" val="2675446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1A6D06-A461-493A-B671-BFEB51ADF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222" y="2007956"/>
            <a:ext cx="3305636" cy="3286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7DF8A4-7AAA-4306-91E8-97DCAC973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682" y="2007956"/>
            <a:ext cx="3400900" cy="3286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20CAC8-1E6A-4154-BA97-9E7299CB1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712" y="3144520"/>
            <a:ext cx="895475" cy="94310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C5DB95-09B9-495A-96B9-433FCC1661EA}"/>
              </a:ext>
            </a:extLst>
          </p:cNvPr>
          <p:cNvCxnSpPr>
            <a:cxnSpLocks/>
          </p:cNvCxnSpPr>
          <p:nvPr/>
        </p:nvCxnSpPr>
        <p:spPr>
          <a:xfrm>
            <a:off x="1777999" y="2302371"/>
            <a:ext cx="927583" cy="0"/>
          </a:xfrm>
          <a:prstGeom prst="straightConnector1">
            <a:avLst/>
          </a:prstGeom>
          <a:ln w="825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6674649-0A37-43CD-A475-62C2C29F5C85}"/>
              </a:ext>
            </a:extLst>
          </p:cNvPr>
          <p:cNvSpPr txBox="1"/>
          <p:nvPr/>
        </p:nvSpPr>
        <p:spPr>
          <a:xfrm>
            <a:off x="988869" y="3126529"/>
            <a:ext cx="1399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1D  FT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62F6539-1FFA-4062-8007-0E345B8E3DA6}"/>
              </a:ext>
            </a:extLst>
          </p:cNvPr>
          <p:cNvCxnSpPr>
            <a:cxnSpLocks/>
          </p:cNvCxnSpPr>
          <p:nvPr/>
        </p:nvCxnSpPr>
        <p:spPr>
          <a:xfrm>
            <a:off x="1777999" y="3651248"/>
            <a:ext cx="927583" cy="0"/>
          </a:xfrm>
          <a:prstGeom prst="straightConnector1">
            <a:avLst/>
          </a:prstGeom>
          <a:ln w="825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D26C92E-E4FA-4AA7-8E8E-629DE69BFEE0}"/>
              </a:ext>
            </a:extLst>
          </p:cNvPr>
          <p:cNvCxnSpPr>
            <a:cxnSpLocks/>
          </p:cNvCxnSpPr>
          <p:nvPr/>
        </p:nvCxnSpPr>
        <p:spPr>
          <a:xfrm>
            <a:off x="1777999" y="4114158"/>
            <a:ext cx="927583" cy="0"/>
          </a:xfrm>
          <a:prstGeom prst="straightConnector1">
            <a:avLst/>
          </a:prstGeom>
          <a:ln w="825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43E359C-DE67-40C8-B83B-E772C4883E89}"/>
              </a:ext>
            </a:extLst>
          </p:cNvPr>
          <p:cNvCxnSpPr>
            <a:cxnSpLocks/>
          </p:cNvCxnSpPr>
          <p:nvPr/>
        </p:nvCxnSpPr>
        <p:spPr>
          <a:xfrm>
            <a:off x="1771406" y="4568051"/>
            <a:ext cx="927583" cy="0"/>
          </a:xfrm>
          <a:prstGeom prst="straightConnector1">
            <a:avLst/>
          </a:prstGeom>
          <a:ln w="825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B1E928B-A8F0-4A00-A0DA-CEEFBA5834EB}"/>
              </a:ext>
            </a:extLst>
          </p:cNvPr>
          <p:cNvCxnSpPr>
            <a:cxnSpLocks/>
          </p:cNvCxnSpPr>
          <p:nvPr/>
        </p:nvCxnSpPr>
        <p:spPr>
          <a:xfrm>
            <a:off x="1771407" y="5065891"/>
            <a:ext cx="927583" cy="0"/>
          </a:xfrm>
          <a:prstGeom prst="straightConnector1">
            <a:avLst/>
          </a:prstGeom>
          <a:ln w="825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0C21889-53D1-4D8F-A2A6-F4B3D9808575}"/>
              </a:ext>
            </a:extLst>
          </p:cNvPr>
          <p:cNvCxnSpPr>
            <a:cxnSpLocks/>
          </p:cNvCxnSpPr>
          <p:nvPr/>
        </p:nvCxnSpPr>
        <p:spPr>
          <a:xfrm>
            <a:off x="1777999" y="2769731"/>
            <a:ext cx="927583" cy="0"/>
          </a:xfrm>
          <a:prstGeom prst="straightConnector1">
            <a:avLst/>
          </a:prstGeom>
          <a:ln w="825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CF0C9FD-0098-4141-BB74-531BC2BDC9B7}"/>
              </a:ext>
            </a:extLst>
          </p:cNvPr>
          <p:cNvCxnSpPr>
            <a:cxnSpLocks/>
          </p:cNvCxnSpPr>
          <p:nvPr/>
        </p:nvCxnSpPr>
        <p:spPr>
          <a:xfrm>
            <a:off x="1777999" y="3201531"/>
            <a:ext cx="927583" cy="0"/>
          </a:xfrm>
          <a:prstGeom prst="straightConnector1">
            <a:avLst/>
          </a:prstGeom>
          <a:ln w="825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297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AC5F39-4661-47DF-93DC-70F58507E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366" y="1761892"/>
            <a:ext cx="3353268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23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7A7B35-AB0C-4046-83AB-2D32DB281F4A}"/>
              </a:ext>
            </a:extLst>
          </p:cNvPr>
          <p:cNvSpPr/>
          <p:nvPr/>
        </p:nvSpPr>
        <p:spPr>
          <a:xfrm>
            <a:off x="772160" y="1828801"/>
            <a:ext cx="108610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Images can be analyzed in different kinds of spaces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The purpose is not to complicate the information but change the way we view the information </a:t>
            </a:r>
          </a:p>
          <a:p>
            <a:pPr marL="1025525" lvl="2" indent="-111125"/>
            <a:r>
              <a:rPr lang="en-US" sz="2800" dirty="0">
                <a:solidFill>
                  <a:srgbClr val="EA1579"/>
                </a:solidFill>
                <a:latin typeface="Arial" panose="020B0604020202020204" pitchFamily="34" charset="0"/>
              </a:rPr>
              <a:t>•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For example, two can be represented as 1+1, 2cos(0), 2sin(pi/2), 2*1, sqrt(4)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There are various types of transformations </a:t>
            </a:r>
          </a:p>
          <a:p>
            <a:pPr marL="1025525" lvl="2" indent="-111125"/>
            <a:r>
              <a:rPr lang="en-US" sz="2800" dirty="0">
                <a:solidFill>
                  <a:srgbClr val="EA1579"/>
                </a:solidFill>
                <a:latin typeface="Arial" panose="020B0604020202020204" pitchFamily="34" charset="0"/>
              </a:rPr>
              <a:t>•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Discrete Cosine Transform, Fourier Transform, Discrete Wavelet transform, and etc.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54E1C-E30B-4C31-9F02-9ECC4ACD0FCE}"/>
              </a:ext>
            </a:extLst>
          </p:cNvPr>
          <p:cNvSpPr/>
          <p:nvPr/>
        </p:nvSpPr>
        <p:spPr>
          <a:xfrm>
            <a:off x="406400" y="423595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Why do we transform images? </a:t>
            </a:r>
          </a:p>
          <a:p>
            <a:endParaRPr lang="en-US" dirty="0">
              <a:solidFill>
                <a:srgbClr val="4E5B6E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712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38C55E-1642-452B-86C6-820B5ED417EF}"/>
              </a:ext>
            </a:extLst>
          </p:cNvPr>
          <p:cNvSpPr/>
          <p:nvPr/>
        </p:nvSpPr>
        <p:spPr>
          <a:xfrm>
            <a:off x="924560" y="1081232"/>
            <a:ext cx="745959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050" dirty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latin typeface="Calibri" panose="020F0502020204030204" pitchFamily="34" charset="0"/>
              </a:rPr>
              <a:t>The equation for a 2-D Fourier Transform is: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5489B9-4E3D-4422-B20C-1743253EB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844" y="2296160"/>
            <a:ext cx="6988306" cy="1440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FD2F11-F0B4-41A6-956C-44530487B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330" y="4917832"/>
            <a:ext cx="5603031" cy="12289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12432F-E66E-414E-894D-9A42D0AE4BDF}"/>
              </a:ext>
            </a:extLst>
          </p:cNvPr>
          <p:cNvSpPr/>
          <p:nvPr/>
        </p:nvSpPr>
        <p:spPr>
          <a:xfrm>
            <a:off x="1026160" y="4065551"/>
            <a:ext cx="5839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latin typeface="Arial" panose="020B0604020202020204" pitchFamily="34" charset="0"/>
              </a:rPr>
              <a:t>The Inverse Fourier Transform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614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>
            <a:extLst>
              <a:ext uri="{FF2B5EF4-FFF2-40B4-BE49-F238E27FC236}">
                <a16:creationId xmlns:a16="http://schemas.microsoft.com/office/drawing/2014/main" id="{92126E1D-6FB6-4337-BD1D-934549907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6551" y="161647"/>
            <a:ext cx="4616449" cy="780256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00FF"/>
                </a:solidFill>
              </a:rPr>
              <a:t>Periodic Functions</a:t>
            </a:r>
          </a:p>
        </p:txBody>
      </p:sp>
      <p:sp>
        <p:nvSpPr>
          <p:cNvPr id="1031" name="Rectangle 5">
            <a:extLst>
              <a:ext uri="{FF2B5EF4-FFF2-40B4-BE49-F238E27FC236}">
                <a16:creationId xmlns:a16="http://schemas.microsoft.com/office/drawing/2014/main" id="{2C4C01CE-EA8F-4821-820B-79E5091D1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2" name="Rectangle 9">
            <a:extLst>
              <a:ext uri="{FF2B5EF4-FFF2-40B4-BE49-F238E27FC236}">
                <a16:creationId xmlns:a16="http://schemas.microsoft.com/office/drawing/2014/main" id="{BB4451B3-B122-4E21-8140-C6BD7298F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" name="Rectangle 12">
            <a:extLst>
              <a:ext uri="{FF2B5EF4-FFF2-40B4-BE49-F238E27FC236}">
                <a16:creationId xmlns:a16="http://schemas.microsoft.com/office/drawing/2014/main" id="{03C86607-87BF-4278-928D-B656ED348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2393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34" name="Group 15">
            <a:extLst>
              <a:ext uri="{FF2B5EF4-FFF2-40B4-BE49-F238E27FC236}">
                <a16:creationId xmlns:a16="http://schemas.microsoft.com/office/drawing/2014/main" id="{0F7D4261-85E0-452F-BA3F-9899842CF6D6}"/>
              </a:ext>
            </a:extLst>
          </p:cNvPr>
          <p:cNvGrpSpPr>
            <a:grpSpLocks/>
          </p:cNvGrpSpPr>
          <p:nvPr/>
        </p:nvGrpSpPr>
        <p:grpSpPr bwMode="auto">
          <a:xfrm>
            <a:off x="1193800" y="1290929"/>
            <a:ext cx="5410200" cy="566738"/>
            <a:chOff x="768" y="1131"/>
            <a:chExt cx="3408" cy="357"/>
          </a:xfrm>
        </p:grpSpPr>
        <p:sp>
          <p:nvSpPr>
            <p:cNvPr id="1044" name="Text Box 10">
              <a:extLst>
                <a:ext uri="{FF2B5EF4-FFF2-40B4-BE49-F238E27FC236}">
                  <a16:creationId xmlns:a16="http://schemas.microsoft.com/office/drawing/2014/main" id="{11A5B0F6-778D-4513-870C-F91E6A1F6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1152"/>
              <a:ext cx="13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8000"/>
                  </a:solidFill>
                </a:rPr>
                <a:t>A function</a:t>
              </a:r>
            </a:p>
          </p:txBody>
        </p:sp>
        <p:graphicFrame>
          <p:nvGraphicFramePr>
            <p:cNvPr id="1029" name="Object 11">
              <a:extLst>
                <a:ext uri="{FF2B5EF4-FFF2-40B4-BE49-F238E27FC236}">
                  <a16:creationId xmlns:a16="http://schemas.microsoft.com/office/drawing/2014/main" id="{149DF1B5-789B-4D78-AB5E-25739954DBB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64" y="1131"/>
            <a:ext cx="576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7" name="Equation" r:id="rId3" imgW="342603" imgH="215713" progId="Equation.3">
                    <p:embed/>
                  </p:oleObj>
                </mc:Choice>
                <mc:Fallback>
                  <p:oleObj name="Equation" r:id="rId3" imgW="342603" imgH="215713" progId="Equation.3">
                    <p:embed/>
                    <p:pic>
                      <p:nvPicPr>
                        <p:cNvPr id="1029" name="Object 11">
                          <a:extLst>
                            <a:ext uri="{FF2B5EF4-FFF2-40B4-BE49-F238E27FC236}">
                              <a16:creationId xmlns:a16="http://schemas.microsoft.com/office/drawing/2014/main" id="{149DF1B5-789B-4D78-AB5E-25739954DBB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131"/>
                          <a:ext cx="576" cy="3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5" name="Text Box 13">
              <a:extLst>
                <a:ext uri="{FF2B5EF4-FFF2-40B4-BE49-F238E27FC236}">
                  <a16:creationId xmlns:a16="http://schemas.microsoft.com/office/drawing/2014/main" id="{AF0FE533-2A16-45F6-81D0-224CC850F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152"/>
              <a:ext cx="12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is periodic</a:t>
              </a:r>
            </a:p>
          </p:txBody>
        </p:sp>
      </p:grpSp>
      <p:sp>
        <p:nvSpPr>
          <p:cNvPr id="1035" name="Rectangle 17">
            <a:extLst>
              <a:ext uri="{FF2B5EF4-FFF2-40B4-BE49-F238E27FC236}">
                <a16:creationId xmlns:a16="http://schemas.microsoft.com/office/drawing/2014/main" id="{DD4AA4C1-901E-4E7C-95E4-ED4A9CEC0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429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36" name="Group 18">
            <a:extLst>
              <a:ext uri="{FF2B5EF4-FFF2-40B4-BE49-F238E27FC236}">
                <a16:creationId xmlns:a16="http://schemas.microsoft.com/office/drawing/2014/main" id="{9B542E56-ACF8-4DDF-8495-77993BBB5607}"/>
              </a:ext>
            </a:extLst>
          </p:cNvPr>
          <p:cNvGrpSpPr>
            <a:grpSpLocks/>
          </p:cNvGrpSpPr>
          <p:nvPr/>
        </p:nvGrpSpPr>
        <p:grpSpPr bwMode="auto">
          <a:xfrm>
            <a:off x="1803400" y="1971968"/>
            <a:ext cx="4800600" cy="609600"/>
            <a:chOff x="816" y="1440"/>
            <a:chExt cx="3024" cy="384"/>
          </a:xfrm>
        </p:grpSpPr>
        <p:sp>
          <p:nvSpPr>
            <p:cNvPr id="1043" name="Text Box 14">
              <a:extLst>
                <a:ext uri="{FF2B5EF4-FFF2-40B4-BE49-F238E27FC236}">
                  <a16:creationId xmlns:a16="http://schemas.microsoft.com/office/drawing/2014/main" id="{4A7E1962-120F-44B0-92D4-EF3AD14B6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488"/>
              <a:ext cx="27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8000"/>
                  </a:solidFill>
                </a:rPr>
                <a:t>if it is defined for all real </a:t>
              </a:r>
            </a:p>
          </p:txBody>
        </p:sp>
        <p:graphicFrame>
          <p:nvGraphicFramePr>
            <p:cNvPr id="1028" name="Object 16">
              <a:extLst>
                <a:ext uri="{FF2B5EF4-FFF2-40B4-BE49-F238E27FC236}">
                  <a16:creationId xmlns:a16="http://schemas.microsoft.com/office/drawing/2014/main" id="{1DEBE0E5-A5A2-45FD-B410-C9E35487211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40" y="1440"/>
            <a:ext cx="300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8" name="Equation" r:id="rId5" imgW="139579" imgH="177646" progId="Equation.3">
                    <p:embed/>
                  </p:oleObj>
                </mc:Choice>
                <mc:Fallback>
                  <p:oleObj name="Equation" r:id="rId5" imgW="139579" imgH="177646" progId="Equation.3">
                    <p:embed/>
                    <p:pic>
                      <p:nvPicPr>
                        <p:cNvPr id="1028" name="Object 16">
                          <a:extLst>
                            <a:ext uri="{FF2B5EF4-FFF2-40B4-BE49-F238E27FC236}">
                              <a16:creationId xmlns:a16="http://schemas.microsoft.com/office/drawing/2014/main" id="{1DEBE0E5-A5A2-45FD-B410-C9E35487211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" y="1440"/>
                          <a:ext cx="300" cy="3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7" name="Text Box 19">
            <a:extLst>
              <a:ext uri="{FF2B5EF4-FFF2-40B4-BE49-F238E27FC236}">
                <a16:creationId xmlns:a16="http://schemas.microsoft.com/office/drawing/2014/main" id="{FA8249A3-2049-494D-AEC4-40528C1BD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2615255"/>
            <a:ext cx="755303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</a:rPr>
              <a:t>and if there is some positive number,</a:t>
            </a:r>
            <a:r>
              <a:rPr lang="en-US" altLang="en-US" dirty="0"/>
              <a:t> </a:t>
            </a:r>
          </a:p>
        </p:txBody>
      </p:sp>
      <p:sp>
        <p:nvSpPr>
          <p:cNvPr id="1038" name="Rectangle 21">
            <a:extLst>
              <a:ext uri="{FF2B5EF4-FFF2-40B4-BE49-F238E27FC236}">
                <a16:creationId xmlns:a16="http://schemas.microsoft.com/office/drawing/2014/main" id="{5F69DD0B-652A-48AE-8D50-69A2E5D1C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5410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9" name="Rectangle 24">
            <a:extLst>
              <a:ext uri="{FF2B5EF4-FFF2-40B4-BE49-F238E27FC236}">
                <a16:creationId xmlns:a16="http://schemas.microsoft.com/office/drawing/2014/main" id="{1D57C631-A6B0-414D-849A-4C334DC2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2393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2" name="Text Box 22">
            <a:extLst>
              <a:ext uri="{FF2B5EF4-FFF2-40B4-BE49-F238E27FC236}">
                <a16:creationId xmlns:a16="http://schemas.microsoft.com/office/drawing/2014/main" id="{55717C36-6420-4785-AAE3-6CDDB5D54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6150" y="2614905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</a:rPr>
              <a:t>such that</a:t>
            </a:r>
            <a:r>
              <a:rPr lang="en-US" altLang="en-US" dirty="0"/>
              <a:t> </a:t>
            </a:r>
          </a:p>
        </p:txBody>
      </p:sp>
      <p:graphicFrame>
        <p:nvGraphicFramePr>
          <p:cNvPr id="22" name="Object 20">
            <a:extLst>
              <a:ext uri="{FF2B5EF4-FFF2-40B4-BE49-F238E27FC236}">
                <a16:creationId xmlns:a16="http://schemas.microsoft.com/office/drawing/2014/main" id="{EFBC52C4-ECDC-4A9F-8A45-FFEAE50FE1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629892"/>
              </p:ext>
            </p:extLst>
          </p:nvPr>
        </p:nvGraphicFramePr>
        <p:xfrm>
          <a:off x="8167254" y="2536498"/>
          <a:ext cx="5334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7" imgW="152268" imgH="152268" progId="Equation.3">
                  <p:embed/>
                </p:oleObj>
              </mc:Choice>
              <mc:Fallback>
                <p:oleObj name="Equation" r:id="rId7" imgW="152268" imgH="152268" progId="Equation.3">
                  <p:embed/>
                  <p:pic>
                    <p:nvPicPr>
                      <p:cNvPr id="1026" name="Object 20">
                        <a:extLst>
                          <a:ext uri="{FF2B5EF4-FFF2-40B4-BE49-F238E27FC236}">
                            <a16:creationId xmlns:a16="http://schemas.microsoft.com/office/drawing/2014/main" id="{FFEBD802-EB02-4F77-875D-397B414B7F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7254" y="2536498"/>
                        <a:ext cx="533400" cy="51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3">
            <a:extLst>
              <a:ext uri="{FF2B5EF4-FFF2-40B4-BE49-F238E27FC236}">
                <a16:creationId xmlns:a16="http://schemas.microsoft.com/office/drawing/2014/main" id="{F52E2B7C-73B5-4538-8BC7-FF1BF3DD7B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138096"/>
              </p:ext>
            </p:extLst>
          </p:nvPr>
        </p:nvGraphicFramePr>
        <p:xfrm>
          <a:off x="1803400" y="3572073"/>
          <a:ext cx="32766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9" imgW="1040948" imgH="215806" progId="Equation.3">
                  <p:embed/>
                </p:oleObj>
              </mc:Choice>
              <mc:Fallback>
                <p:oleObj name="Equation" r:id="rId9" imgW="1040948" imgH="215806" progId="Equation.3">
                  <p:embed/>
                  <p:pic>
                    <p:nvPicPr>
                      <p:cNvPr id="1027" name="Object 23">
                        <a:extLst>
                          <a:ext uri="{FF2B5EF4-FFF2-40B4-BE49-F238E27FC236}">
                            <a16:creationId xmlns:a16="http://schemas.microsoft.com/office/drawing/2014/main" id="{D8A60C5E-68E3-41E4-8484-D34F07AE3E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3572073"/>
                        <a:ext cx="3276600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">
            <a:extLst>
              <a:ext uri="{FF2B5EF4-FFF2-40B4-BE49-F238E27FC236}">
                <a16:creationId xmlns:a16="http://schemas.microsoft.com/office/drawing/2014/main" id="{2C7F0ECB-75A4-451F-B3A7-88FD74F8AD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150543"/>
              </p:ext>
            </p:extLst>
          </p:nvPr>
        </p:nvGraphicFramePr>
        <p:xfrm>
          <a:off x="5575300" y="3723634"/>
          <a:ext cx="6438900" cy="314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Visio" r:id="rId11" imgW="5351556" imgH="2609576" progId="Visio.Drawing.11">
                  <p:embed/>
                </p:oleObj>
              </mc:Choice>
              <mc:Fallback>
                <p:oleObj name="Visio" r:id="rId11" imgW="5351556" imgH="2609576" progId="Visio.Drawing.11">
                  <p:embed/>
                  <p:pic>
                    <p:nvPicPr>
                      <p:cNvPr id="2050" name="Object 4">
                        <a:extLst>
                          <a:ext uri="{FF2B5EF4-FFF2-40B4-BE49-F238E27FC236}">
                            <a16:creationId xmlns:a16="http://schemas.microsoft.com/office/drawing/2014/main" id="{2EC43D89-FCCB-4652-A18B-C9BD590950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3723634"/>
                        <a:ext cx="6438900" cy="31406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D66770-F5E7-4C9E-8CFC-DE5D7E54114D}"/>
              </a:ext>
            </a:extLst>
          </p:cNvPr>
          <p:cNvSpPr/>
          <p:nvPr/>
        </p:nvSpPr>
        <p:spPr>
          <a:xfrm>
            <a:off x="1198880" y="1293250"/>
            <a:ext cx="10596880" cy="240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2800" dirty="0">
                <a:solidFill>
                  <a:srgbClr val="7ED13A"/>
                </a:solidFill>
                <a:latin typeface="Arial" panose="020B0604020202020204" pitchFamily="34" charset="0"/>
              </a:rPr>
              <a:t>•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The Fourier Spectra shows both low and high frequency components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Low frequencies are near the origin </a:t>
            </a:r>
          </a:p>
          <a:p>
            <a:pPr lvl="1"/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High frequencies are away from the origin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1BFF12-4F02-4D8A-9359-E27FC8B3A89D}"/>
              </a:ext>
            </a:extLst>
          </p:cNvPr>
          <p:cNvSpPr/>
          <p:nvPr/>
        </p:nvSpPr>
        <p:spPr>
          <a:xfrm>
            <a:off x="430540" y="419854"/>
            <a:ext cx="7026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How to interpret Fourier Space? 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8F6402-3865-42D2-88C3-AA522632B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800" y="3926833"/>
            <a:ext cx="3896400" cy="29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97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C4726F-AC32-4711-A1CB-727CD5D7A661}"/>
              </a:ext>
            </a:extLst>
          </p:cNvPr>
          <p:cNvSpPr/>
          <p:nvPr/>
        </p:nvSpPr>
        <p:spPr>
          <a:xfrm>
            <a:off x="296902" y="496371"/>
            <a:ext cx="3435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LMSans10-Bold"/>
              </a:rPr>
              <a:t>Centered spectra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1A344C-A970-4AF9-AEA1-FE2CDE47824C}"/>
              </a:ext>
            </a:extLst>
          </p:cNvPr>
          <p:cNvSpPr/>
          <p:nvPr/>
        </p:nvSpPr>
        <p:spPr>
          <a:xfrm>
            <a:off x="822960" y="1287870"/>
            <a:ext cx="70612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FF6600"/>
              </a:solidFill>
              <a:latin typeface="MSAM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LMSans17-Regular"/>
              </a:rPr>
              <a:t>It is useful to visualize a centered spectrum with the origin of the coordinate system </a:t>
            </a:r>
            <a:r>
              <a:rPr lang="en-US" sz="2400" dirty="0">
                <a:solidFill>
                  <a:srgbClr val="000000"/>
                </a:solidFill>
                <a:latin typeface="CMR10"/>
              </a:rPr>
              <a:t>(0</a:t>
            </a:r>
            <a:r>
              <a:rPr lang="en-US" sz="2400" i="1" dirty="0">
                <a:solidFill>
                  <a:srgbClr val="000000"/>
                </a:solidFill>
                <a:latin typeface="LMMathItalic10-Regular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CMR10"/>
              </a:rPr>
              <a:t>0) </a:t>
            </a:r>
            <a:r>
              <a:rPr lang="en-US" sz="2400" dirty="0">
                <a:solidFill>
                  <a:srgbClr val="000000"/>
                </a:solidFill>
                <a:latin typeface="LMSans17-Regular"/>
              </a:rPr>
              <a:t>in the middle of the spectrum.</a:t>
            </a:r>
          </a:p>
          <a:p>
            <a:endParaRPr lang="en-US" sz="2400" dirty="0">
              <a:solidFill>
                <a:srgbClr val="000000"/>
              </a:solidFill>
              <a:latin typeface="LMSans17-Regular"/>
            </a:endParaRPr>
          </a:p>
          <a:p>
            <a:endParaRPr lang="en-US" sz="1600" dirty="0">
              <a:solidFill>
                <a:srgbClr val="FF6600"/>
              </a:solidFill>
              <a:latin typeface="MSAM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LMSans17-Regular"/>
              </a:rPr>
              <a:t>Assume the original spectrum is divided into four quadrants. The small gray-filled squares in the corners represent positions of low frequencies.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LMSans17-Regular"/>
            </a:endParaRPr>
          </a:p>
          <a:p>
            <a:endParaRPr lang="en-US" sz="1600" dirty="0">
              <a:solidFill>
                <a:srgbClr val="FF6600"/>
              </a:solidFill>
              <a:latin typeface="MSAM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LMSans17-Regular"/>
              </a:rPr>
              <a:t>Due to the symmetries of the spectrum the quadrant positions can be swapped diagonally and the low frequencies locations appear in the middle of the image.</a:t>
            </a:r>
          </a:p>
          <a:p>
            <a:endParaRPr lang="en-US" sz="1200" dirty="0">
              <a:solidFill>
                <a:srgbClr val="FF6600"/>
              </a:solidFill>
              <a:latin typeface="MSAM1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6DEC3A-ED97-49E6-88F1-5A8BA2C4F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995" y="1107000"/>
            <a:ext cx="2320650" cy="232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747C11-25C7-48C9-9E75-C33CFE7F7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995" y="4119414"/>
            <a:ext cx="2320650" cy="220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44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9C533B-9058-497F-95CE-FA05F0964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084" y="3011019"/>
            <a:ext cx="8599831" cy="25432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A60AF5-F40B-4577-8232-D9C7107170A3}"/>
              </a:ext>
            </a:extLst>
          </p:cNvPr>
          <p:cNvSpPr/>
          <p:nvPr/>
        </p:nvSpPr>
        <p:spPr>
          <a:xfrm>
            <a:off x="410316" y="440174"/>
            <a:ext cx="5819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LMSans10-Bold"/>
              </a:rPr>
              <a:t>Filtering in frequency domain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29BB6F-99CE-488D-ACA2-41BF54584D2F}"/>
              </a:ext>
            </a:extLst>
          </p:cNvPr>
          <p:cNvSpPr/>
          <p:nvPr/>
        </p:nvSpPr>
        <p:spPr>
          <a:xfrm>
            <a:off x="822960" y="1455632"/>
            <a:ext cx="8249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rgbClr val="0000FF"/>
                </a:solidFill>
                <a:latin typeface="LMSans17-Oblique"/>
              </a:rPr>
              <a:t>Filtration in the frequency domain. </a:t>
            </a:r>
            <a:r>
              <a:rPr lang="en-US" sz="2800" dirty="0">
                <a:solidFill>
                  <a:srgbClr val="000000"/>
                </a:solidFill>
                <a:latin typeface="LMSans17-Regular"/>
              </a:rPr>
              <a:t>Conversion to the ‘frequency domain’, filtration there, and the conversion back.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3554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42D9CC-BBE2-4AA1-9D16-4DB44062C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1" y="753010"/>
            <a:ext cx="8932869" cy="166506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21939A6-FD2C-4F30-B19B-74D10085B034}"/>
              </a:ext>
            </a:extLst>
          </p:cNvPr>
          <p:cNvCxnSpPr/>
          <p:nvPr/>
        </p:nvCxnSpPr>
        <p:spPr>
          <a:xfrm>
            <a:off x="1249680" y="753011"/>
            <a:ext cx="0" cy="5576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E878E83-C9D9-43D7-BAA1-807BA7178DD7}"/>
              </a:ext>
            </a:extLst>
          </p:cNvPr>
          <p:cNvSpPr txBox="1"/>
          <p:nvPr/>
        </p:nvSpPr>
        <p:spPr>
          <a:xfrm>
            <a:off x="711200" y="853440"/>
            <a:ext cx="44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</a:t>
            </a:r>
            <a:endParaRPr lang="en-US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1F4F1C-7CDC-412A-9827-5581853C1B20}"/>
              </a:ext>
            </a:extLst>
          </p:cNvPr>
          <p:cNvCxnSpPr>
            <a:cxnSpLocks/>
          </p:cNvCxnSpPr>
          <p:nvPr/>
        </p:nvCxnSpPr>
        <p:spPr>
          <a:xfrm>
            <a:off x="1422400" y="651411"/>
            <a:ext cx="67056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04EC861-7EC0-4F8E-8B4A-EAED1B0DFBDE}"/>
              </a:ext>
            </a:extLst>
          </p:cNvPr>
          <p:cNvSpPr txBox="1"/>
          <p:nvPr/>
        </p:nvSpPr>
        <p:spPr>
          <a:xfrm>
            <a:off x="1524000" y="243840"/>
            <a:ext cx="44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05F1B8-CD92-46BE-A73B-B72D3D24B90D}"/>
                  </a:ext>
                </a:extLst>
              </p:cNvPr>
              <p:cNvSpPr txBox="1"/>
              <p:nvPr/>
            </p:nvSpPr>
            <p:spPr>
              <a:xfrm>
                <a:off x="1341121" y="2661920"/>
                <a:ext cx="1757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Cos 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l-GR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n/256)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05F1B8-CD92-46BE-A73B-B72D3D24B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1" y="2661920"/>
                <a:ext cx="1757680" cy="369332"/>
              </a:xfrm>
              <a:prstGeom prst="rect">
                <a:avLst/>
              </a:prstGeom>
              <a:blipFill>
                <a:blip r:embed="rId3"/>
                <a:stretch>
                  <a:fillRect l="-277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6F97F5-0505-481E-9C05-11B4592A9EE8}"/>
                  </a:ext>
                </a:extLst>
              </p:cNvPr>
              <p:cNvSpPr txBox="1"/>
              <p:nvPr/>
            </p:nvSpPr>
            <p:spPr>
              <a:xfrm>
                <a:off x="3657601" y="2661920"/>
                <a:ext cx="1757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Cos 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l-GR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n/256)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6F97F5-0505-481E-9C05-11B4592A9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1" y="2661920"/>
                <a:ext cx="1757680" cy="369332"/>
              </a:xfrm>
              <a:prstGeom prst="rect">
                <a:avLst/>
              </a:prstGeom>
              <a:blipFill>
                <a:blip r:embed="rId4"/>
                <a:stretch>
                  <a:fillRect l="-277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71CFB8-D5CF-4663-9C03-39971BD73B69}"/>
                  </a:ext>
                </a:extLst>
              </p:cNvPr>
              <p:cNvSpPr txBox="1"/>
              <p:nvPr/>
            </p:nvSpPr>
            <p:spPr>
              <a:xfrm>
                <a:off x="8625841" y="2661920"/>
                <a:ext cx="1757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Cos 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l-GR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m/256)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71CFB8-D5CF-4663-9C03-39971BD73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841" y="2661920"/>
                <a:ext cx="1757680" cy="369332"/>
              </a:xfrm>
              <a:prstGeom prst="rect">
                <a:avLst/>
              </a:prstGeom>
              <a:blipFill>
                <a:blip r:embed="rId5"/>
                <a:stretch>
                  <a:fillRect l="-2778" t="-10000" r="-138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2313FD-41BC-473D-A211-AA54DB8A364B}"/>
                  </a:ext>
                </a:extLst>
              </p:cNvPr>
              <p:cNvSpPr txBox="1"/>
              <p:nvPr/>
            </p:nvSpPr>
            <p:spPr>
              <a:xfrm>
                <a:off x="5943601" y="2661920"/>
                <a:ext cx="1757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Cos 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l-GR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m/256)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2313FD-41BC-473D-A211-AA54DB8A3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2661920"/>
                <a:ext cx="1757680" cy="369332"/>
              </a:xfrm>
              <a:prstGeom prst="rect">
                <a:avLst/>
              </a:prstGeom>
              <a:blipFill>
                <a:blip r:embed="rId6"/>
                <a:stretch>
                  <a:fillRect l="-2778" t="-10000" r="-138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E38576-BA70-441A-84DA-58D226489010}"/>
                  </a:ext>
                </a:extLst>
              </p:cNvPr>
              <p:cNvSpPr txBox="1"/>
              <p:nvPr/>
            </p:nvSpPr>
            <p:spPr>
              <a:xfrm>
                <a:off x="1270002" y="3275093"/>
                <a:ext cx="2092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u=0, v=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18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n/256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E38576-BA70-441A-84DA-58D226489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2" y="3275093"/>
                <a:ext cx="2092958" cy="369332"/>
              </a:xfrm>
              <a:prstGeom prst="rect">
                <a:avLst/>
              </a:prstGeom>
              <a:blipFill>
                <a:blip r:embed="rId7"/>
                <a:stretch>
                  <a:fillRect l="-232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90797F-5441-44D3-B1BA-23F378126CED}"/>
                  </a:ext>
                </a:extLst>
              </p:cNvPr>
              <p:cNvSpPr txBox="1"/>
              <p:nvPr/>
            </p:nvSpPr>
            <p:spPr>
              <a:xfrm>
                <a:off x="3616962" y="3275093"/>
                <a:ext cx="2092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u=0, v=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n/256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90797F-5441-44D3-B1BA-23F378126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962" y="3275093"/>
                <a:ext cx="2092958" cy="369332"/>
              </a:xfrm>
              <a:prstGeom prst="rect">
                <a:avLst/>
              </a:prstGeom>
              <a:blipFill>
                <a:blip r:embed="rId8"/>
                <a:stretch>
                  <a:fillRect l="-232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423A6A-FEDF-4A34-A588-28EDC1B8C66C}"/>
                  </a:ext>
                </a:extLst>
              </p:cNvPr>
              <p:cNvSpPr txBox="1"/>
              <p:nvPr/>
            </p:nvSpPr>
            <p:spPr>
              <a:xfrm>
                <a:off x="5902961" y="3244334"/>
                <a:ext cx="2092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u=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18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n/256,  v=0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423A6A-FEDF-4A34-A588-28EDC1B8C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961" y="3244334"/>
                <a:ext cx="2092958" cy="369332"/>
              </a:xfrm>
              <a:prstGeom prst="rect">
                <a:avLst/>
              </a:prstGeom>
              <a:blipFill>
                <a:blip r:embed="rId9"/>
                <a:stretch>
                  <a:fillRect l="-232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60864B-6F73-4271-9C1A-1223B888A5C6}"/>
                  </a:ext>
                </a:extLst>
              </p:cNvPr>
              <p:cNvSpPr txBox="1"/>
              <p:nvPr/>
            </p:nvSpPr>
            <p:spPr>
              <a:xfrm>
                <a:off x="8524242" y="3254773"/>
                <a:ext cx="2092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u=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n/256,  v=0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60864B-6F73-4271-9C1A-1223B888A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242" y="3254773"/>
                <a:ext cx="2092958" cy="369332"/>
              </a:xfrm>
              <a:prstGeom prst="rect">
                <a:avLst/>
              </a:prstGeom>
              <a:blipFill>
                <a:blip r:embed="rId10"/>
                <a:stretch>
                  <a:fillRect l="-2326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7C8D5A24-B33B-4E53-A275-71E549D96E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5919" y="4580777"/>
            <a:ext cx="1448002" cy="1524213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0638D46-DEF7-453D-BFF3-5C2629E9F843}"/>
              </a:ext>
            </a:extLst>
          </p:cNvPr>
          <p:cNvCxnSpPr/>
          <p:nvPr/>
        </p:nvCxnSpPr>
        <p:spPr>
          <a:xfrm>
            <a:off x="4866640" y="4631856"/>
            <a:ext cx="0" cy="5576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14A3D4E-FEC8-4CCA-8AA6-C1A7AE8979DF}"/>
              </a:ext>
            </a:extLst>
          </p:cNvPr>
          <p:cNvSpPr txBox="1"/>
          <p:nvPr/>
        </p:nvSpPr>
        <p:spPr>
          <a:xfrm>
            <a:off x="4328160" y="4732285"/>
            <a:ext cx="44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</a:t>
            </a:r>
            <a:endParaRPr lang="en-US" b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931FB9C-B6D1-4DFF-B875-F3769E789CAA}"/>
              </a:ext>
            </a:extLst>
          </p:cNvPr>
          <p:cNvCxnSpPr>
            <a:cxnSpLocks/>
          </p:cNvCxnSpPr>
          <p:nvPr/>
        </p:nvCxnSpPr>
        <p:spPr>
          <a:xfrm>
            <a:off x="5039360" y="4530256"/>
            <a:ext cx="67056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4F2F9B7-7856-48F6-B875-CAF7B9CDDE83}"/>
              </a:ext>
            </a:extLst>
          </p:cNvPr>
          <p:cNvSpPr txBox="1"/>
          <p:nvPr/>
        </p:nvSpPr>
        <p:spPr>
          <a:xfrm>
            <a:off x="5140960" y="4122685"/>
            <a:ext cx="44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79FB46-E159-419F-968A-FEC00B6D4F24}"/>
                  </a:ext>
                </a:extLst>
              </p:cNvPr>
              <p:cNvSpPr txBox="1"/>
              <p:nvPr/>
            </p:nvSpPr>
            <p:spPr>
              <a:xfrm>
                <a:off x="6433920" y="4732285"/>
                <a:ext cx="3207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Cos (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50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n/256)Cos 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l-GR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n/256)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79FB46-E159-419F-968A-FEC00B6D4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920" y="4732285"/>
                <a:ext cx="3207919" cy="369332"/>
              </a:xfrm>
              <a:prstGeom prst="rect">
                <a:avLst/>
              </a:prstGeom>
              <a:blipFill>
                <a:blip r:embed="rId12"/>
                <a:stretch>
                  <a:fillRect l="-151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4A6175D-7DF3-4B5E-B14B-FA6891E581D0}"/>
                  </a:ext>
                </a:extLst>
              </p:cNvPr>
              <p:cNvSpPr txBox="1"/>
              <p:nvPr/>
            </p:nvSpPr>
            <p:spPr>
              <a:xfrm>
                <a:off x="6553202" y="5568979"/>
                <a:ext cx="27635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u=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18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n/256,  v=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50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n/256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4A6175D-7DF3-4B5E-B14B-FA6891E58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2" y="5568979"/>
                <a:ext cx="2763518" cy="369332"/>
              </a:xfrm>
              <a:prstGeom prst="rect">
                <a:avLst/>
              </a:prstGeom>
              <a:blipFill>
                <a:blip r:embed="rId13"/>
                <a:stretch>
                  <a:fillRect l="-1766" t="-10000" r="-176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405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D2BBDC-D149-4A03-9D1B-5298DB225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925" y="2352061"/>
            <a:ext cx="2197835" cy="21538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9D2FA-5384-4C1C-8D9E-A935EDC71E67}"/>
              </a:ext>
            </a:extLst>
          </p:cNvPr>
          <p:cNvSpPr txBox="1"/>
          <p:nvPr/>
        </p:nvSpPr>
        <p:spPr>
          <a:xfrm>
            <a:off x="1974482" y="1717040"/>
            <a:ext cx="1124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f</a:t>
            </a:r>
            <a:r>
              <a:rPr lang="en-US" sz="2400" b="1" dirty="0"/>
              <a:t>(m, 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F17FE7-C59E-45A3-B709-5C9AFF6CE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091" y="1985761"/>
            <a:ext cx="2857899" cy="28864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2109AC-3D13-43B2-B956-91306592B645}"/>
              </a:ext>
            </a:extLst>
          </p:cNvPr>
          <p:cNvSpPr txBox="1"/>
          <p:nvPr/>
        </p:nvSpPr>
        <p:spPr>
          <a:xfrm>
            <a:off x="5682882" y="1280160"/>
            <a:ext cx="1317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|</a:t>
            </a:r>
            <a:r>
              <a:rPr lang="en-US" sz="2400" b="1" i="1" dirty="0"/>
              <a:t>F</a:t>
            </a:r>
            <a:r>
              <a:rPr lang="en-US" sz="2400" b="1" dirty="0"/>
              <a:t>(u, v)|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B324D6-A950-40D2-9AC6-BA2246A63F44}"/>
              </a:ext>
            </a:extLst>
          </p:cNvPr>
          <p:cNvSpPr txBox="1"/>
          <p:nvPr/>
        </p:nvSpPr>
        <p:spPr>
          <a:xfrm>
            <a:off x="4470400" y="1741825"/>
            <a:ext cx="28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929F12-6C88-47DE-BB95-66C940CFAD08}"/>
              </a:ext>
            </a:extLst>
          </p:cNvPr>
          <p:cNvSpPr txBox="1"/>
          <p:nvPr/>
        </p:nvSpPr>
        <p:spPr>
          <a:xfrm>
            <a:off x="4771665" y="4868645"/>
            <a:ext cx="28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5EC7BA1-AD86-4FC7-82A7-D4E06D9FB185}"/>
                  </a:ext>
                </a:extLst>
              </p:cNvPr>
              <p:cNvSpPr/>
              <p:nvPr/>
            </p:nvSpPr>
            <p:spPr>
              <a:xfrm>
                <a:off x="7430621" y="4869875"/>
                <a:ext cx="64953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l-GR" sz="2400" b="1" i="1"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5EC7BA1-AD86-4FC7-82A7-D4E06D9FB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621" y="4869875"/>
                <a:ext cx="64953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A55D33-AB24-410A-89C2-2229C7B133D6}"/>
                  </a:ext>
                </a:extLst>
              </p:cNvPr>
              <p:cNvSpPr/>
              <p:nvPr/>
            </p:nvSpPr>
            <p:spPr>
              <a:xfrm>
                <a:off x="4196908" y="4504709"/>
                <a:ext cx="6495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l-GR" sz="2400" b="1" i="1"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A55D33-AB24-410A-89C2-2229C7B13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908" y="4504709"/>
                <a:ext cx="64953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733EEA-2981-4011-923B-A5316D002E1C}"/>
              </a:ext>
            </a:extLst>
          </p:cNvPr>
          <p:cNvCxnSpPr>
            <a:cxnSpLocks/>
          </p:cNvCxnSpPr>
          <p:nvPr/>
        </p:nvCxnSpPr>
        <p:spPr>
          <a:xfrm>
            <a:off x="4673148" y="3081970"/>
            <a:ext cx="0" cy="42607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37311A3-B0D5-401E-A961-72E7D31C7F19}"/>
              </a:ext>
            </a:extLst>
          </p:cNvPr>
          <p:cNvSpPr txBox="1"/>
          <p:nvPr/>
        </p:nvSpPr>
        <p:spPr>
          <a:xfrm>
            <a:off x="4358188" y="3050847"/>
            <a:ext cx="44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</a:t>
            </a:r>
            <a:endParaRPr lang="en-US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476B5D-180E-4A77-B487-83685BB36869}"/>
              </a:ext>
            </a:extLst>
          </p:cNvPr>
          <p:cNvCxnSpPr>
            <a:cxnSpLocks/>
          </p:cNvCxnSpPr>
          <p:nvPr/>
        </p:nvCxnSpPr>
        <p:spPr>
          <a:xfrm>
            <a:off x="5953308" y="5144978"/>
            <a:ext cx="67056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E3CF888-F9CC-4C1A-9913-376E945E85D0}"/>
              </a:ext>
            </a:extLst>
          </p:cNvPr>
          <p:cNvSpPr txBox="1"/>
          <p:nvPr/>
        </p:nvSpPr>
        <p:spPr>
          <a:xfrm>
            <a:off x="6054908" y="4737407"/>
            <a:ext cx="44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</a:t>
            </a:r>
            <a:endParaRPr lang="en-US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A9E4604-1946-47F4-9697-F658B21760D2}"/>
              </a:ext>
            </a:extLst>
          </p:cNvPr>
          <p:cNvCxnSpPr>
            <a:cxnSpLocks/>
          </p:cNvCxnSpPr>
          <p:nvPr/>
        </p:nvCxnSpPr>
        <p:spPr>
          <a:xfrm>
            <a:off x="1300028" y="3234370"/>
            <a:ext cx="0" cy="42607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2DFBAC9-3E46-41C0-98F0-F376CA5A1828}"/>
              </a:ext>
            </a:extLst>
          </p:cNvPr>
          <p:cNvSpPr txBox="1"/>
          <p:nvPr/>
        </p:nvSpPr>
        <p:spPr>
          <a:xfrm>
            <a:off x="934268" y="3203247"/>
            <a:ext cx="44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</a:t>
            </a:r>
            <a:endParaRPr lang="en-US" b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B395CAA-FB8E-4DD4-AEF3-C01345C52800}"/>
              </a:ext>
            </a:extLst>
          </p:cNvPr>
          <p:cNvCxnSpPr>
            <a:cxnSpLocks/>
          </p:cNvCxnSpPr>
          <p:nvPr/>
        </p:nvCxnSpPr>
        <p:spPr>
          <a:xfrm>
            <a:off x="2387148" y="4779218"/>
            <a:ext cx="67056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E147810-EA3E-46B8-A92A-565BB0562A8D}"/>
              </a:ext>
            </a:extLst>
          </p:cNvPr>
          <p:cNvSpPr txBox="1"/>
          <p:nvPr/>
        </p:nvSpPr>
        <p:spPr>
          <a:xfrm>
            <a:off x="2488748" y="4371647"/>
            <a:ext cx="44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</a:t>
            </a:r>
            <a:endParaRPr lang="en-US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BA3FFAF-57B4-472A-8F59-36A90325AF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3306" y="1947872"/>
            <a:ext cx="3010320" cy="29341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2D4027D-5B6D-4D3C-B947-CD56078EBE14}"/>
              </a:ext>
            </a:extLst>
          </p:cNvPr>
          <p:cNvSpPr txBox="1"/>
          <p:nvPr/>
        </p:nvSpPr>
        <p:spPr>
          <a:xfrm>
            <a:off x="9875746" y="4792225"/>
            <a:ext cx="28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D298AF9-4021-4BF0-A76C-7E5EE45CCCEC}"/>
                  </a:ext>
                </a:extLst>
              </p:cNvPr>
              <p:cNvSpPr/>
              <p:nvPr/>
            </p:nvSpPr>
            <p:spPr>
              <a:xfrm>
                <a:off x="8314541" y="4768275"/>
                <a:ext cx="64953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2400" b="1" i="1"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D298AF9-4021-4BF0-A76C-7E5EE45CCC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541" y="4768275"/>
                <a:ext cx="64953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5F98D86-033A-4109-B0DA-28B3A86F77E1}"/>
                  </a:ext>
                </a:extLst>
              </p:cNvPr>
              <p:cNvSpPr/>
              <p:nvPr/>
            </p:nvSpPr>
            <p:spPr>
              <a:xfrm>
                <a:off x="11118701" y="4768275"/>
                <a:ext cx="64953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5F98D86-033A-4109-B0DA-28B3A86F77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8701" y="4768275"/>
                <a:ext cx="64953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711932F-1E46-46EB-9732-56B2A24EAF42}"/>
                  </a:ext>
                </a:extLst>
              </p:cNvPr>
              <p:cNvSpPr/>
              <p:nvPr/>
            </p:nvSpPr>
            <p:spPr>
              <a:xfrm>
                <a:off x="7938621" y="1710115"/>
                <a:ext cx="64953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2400" b="1" i="1"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711932F-1E46-46EB-9732-56B2A24EAF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621" y="1710115"/>
                <a:ext cx="64953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8FB9A5E-7A24-4600-92EC-EFA4569E20B8}"/>
                  </a:ext>
                </a:extLst>
              </p:cNvPr>
              <p:cNvSpPr/>
              <p:nvPr/>
            </p:nvSpPr>
            <p:spPr>
              <a:xfrm>
                <a:off x="8070701" y="4504115"/>
                <a:ext cx="64953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8FB9A5E-7A24-4600-92EC-EFA4569E20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701" y="4504115"/>
                <a:ext cx="64953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B44F40F8-A094-4399-94BD-3ED1FFC8F67E}"/>
              </a:ext>
            </a:extLst>
          </p:cNvPr>
          <p:cNvSpPr txBox="1"/>
          <p:nvPr/>
        </p:nvSpPr>
        <p:spPr>
          <a:xfrm>
            <a:off x="8189186" y="3156465"/>
            <a:ext cx="28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CD4A2F-EF50-409A-B6D6-ED299D1B7811}"/>
              </a:ext>
            </a:extLst>
          </p:cNvPr>
          <p:cNvSpPr txBox="1"/>
          <p:nvPr/>
        </p:nvSpPr>
        <p:spPr>
          <a:xfrm>
            <a:off x="9391282" y="1270000"/>
            <a:ext cx="1317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|</a:t>
            </a:r>
            <a:r>
              <a:rPr lang="en-US" sz="2400" b="1" i="1" dirty="0"/>
              <a:t>F</a:t>
            </a:r>
            <a:r>
              <a:rPr lang="en-US" sz="2400" b="1" dirty="0"/>
              <a:t>(u, v)|</a:t>
            </a:r>
          </a:p>
        </p:txBody>
      </p:sp>
    </p:spTree>
    <p:extLst>
      <p:ext uri="{BB962C8B-B14F-4D97-AF65-F5344CB8AC3E}">
        <p14:creationId xmlns:p14="http://schemas.microsoft.com/office/powerpoint/2010/main" val="1629938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>
            <a:extLst>
              <a:ext uri="{FF2B5EF4-FFF2-40B4-BE49-F238E27FC236}">
                <a16:creationId xmlns:a16="http://schemas.microsoft.com/office/drawing/2014/main" id="{7E386799-D8F1-443D-BE93-E91A156BCA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009" y="198438"/>
            <a:ext cx="3271982" cy="962026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00FF"/>
                </a:solidFill>
              </a:rPr>
              <a:t>Fourier Series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959AA400-0A56-44F7-AF3C-4C051D023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379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7" name="Rectangle 10">
            <a:extLst>
              <a:ext uri="{FF2B5EF4-FFF2-40B4-BE49-F238E27FC236}">
                <a16:creationId xmlns:a16="http://schemas.microsoft.com/office/drawing/2014/main" id="{7721A9DD-0838-455C-AC74-5DD92E4F9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570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128" name="Group 12">
            <a:extLst>
              <a:ext uri="{FF2B5EF4-FFF2-40B4-BE49-F238E27FC236}">
                <a16:creationId xmlns:a16="http://schemas.microsoft.com/office/drawing/2014/main" id="{0725D70A-426C-42FE-8BA5-0403516F867F}"/>
              </a:ext>
            </a:extLst>
          </p:cNvPr>
          <p:cNvGrpSpPr>
            <a:grpSpLocks/>
          </p:cNvGrpSpPr>
          <p:nvPr/>
        </p:nvGrpSpPr>
        <p:grpSpPr bwMode="auto">
          <a:xfrm>
            <a:off x="838199" y="1271714"/>
            <a:ext cx="8001000" cy="661988"/>
            <a:chOff x="432" y="960"/>
            <a:chExt cx="5040" cy="417"/>
          </a:xfrm>
        </p:grpSpPr>
        <p:graphicFrame>
          <p:nvGraphicFramePr>
            <p:cNvPr id="5123" name="Object 5">
              <a:extLst>
                <a:ext uri="{FF2B5EF4-FFF2-40B4-BE49-F238E27FC236}">
                  <a16:creationId xmlns:a16="http://schemas.microsoft.com/office/drawing/2014/main" id="{C4E5D7CE-80C8-4F14-A709-A3B56F1E126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2" y="960"/>
            <a:ext cx="672" cy="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2" name="Equation" r:id="rId3" imgW="342603" imgH="215713" progId="Equation.3">
                    <p:embed/>
                  </p:oleObj>
                </mc:Choice>
                <mc:Fallback>
                  <p:oleObj name="Equation" r:id="rId3" imgW="342603" imgH="215713" progId="Equation.3">
                    <p:embed/>
                    <p:pic>
                      <p:nvPicPr>
                        <p:cNvPr id="5123" name="Object 5">
                          <a:extLst>
                            <a:ext uri="{FF2B5EF4-FFF2-40B4-BE49-F238E27FC236}">
                              <a16:creationId xmlns:a16="http://schemas.microsoft.com/office/drawing/2014/main" id="{C4E5D7CE-80C8-4F14-A709-A3B56F1E126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960"/>
                          <a:ext cx="672" cy="4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1" name="Text Box 7">
              <a:extLst>
                <a:ext uri="{FF2B5EF4-FFF2-40B4-BE49-F238E27FC236}">
                  <a16:creationId xmlns:a16="http://schemas.microsoft.com/office/drawing/2014/main" id="{D58A14AC-575C-45D8-BA25-9CA2BAADF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008"/>
              <a:ext cx="37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8000"/>
                  </a:solidFill>
                </a:rPr>
                <a:t>be a periodic function with period</a:t>
              </a:r>
              <a:r>
                <a:rPr lang="en-US" altLang="en-US" dirty="0"/>
                <a:t> </a:t>
              </a:r>
            </a:p>
          </p:txBody>
        </p:sp>
        <p:graphicFrame>
          <p:nvGraphicFramePr>
            <p:cNvPr id="5124" name="Object 9">
              <a:extLst>
                <a:ext uri="{FF2B5EF4-FFF2-40B4-BE49-F238E27FC236}">
                  <a16:creationId xmlns:a16="http://schemas.microsoft.com/office/drawing/2014/main" id="{0D476D31-AA08-4E22-92F8-76FBD02E3B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92" y="960"/>
            <a:ext cx="480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3" name="Equation" r:id="rId5" imgW="228402" imgH="177646" progId="Equation.3">
                    <p:embed/>
                  </p:oleObj>
                </mc:Choice>
                <mc:Fallback>
                  <p:oleObj name="Equation" r:id="rId5" imgW="228402" imgH="177646" progId="Equation.3">
                    <p:embed/>
                    <p:pic>
                      <p:nvPicPr>
                        <p:cNvPr id="5124" name="Object 9">
                          <a:extLst>
                            <a:ext uri="{FF2B5EF4-FFF2-40B4-BE49-F238E27FC236}">
                              <a16:creationId xmlns:a16="http://schemas.microsoft.com/office/drawing/2014/main" id="{0D476D31-AA08-4E22-92F8-76FBD02E3B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960"/>
                          <a:ext cx="480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29" name="Text Box 11">
            <a:extLst>
              <a:ext uri="{FF2B5EF4-FFF2-40B4-BE49-F238E27FC236}">
                <a16:creationId xmlns:a16="http://schemas.microsoft.com/office/drawing/2014/main" id="{72ED5909-F00E-49BB-88A9-7325574D1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9" y="1990070"/>
            <a:ext cx="9829799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</a:rPr>
              <a:t>The function can be represented by a trigonometric series as:</a:t>
            </a:r>
          </a:p>
        </p:txBody>
      </p:sp>
      <p:sp>
        <p:nvSpPr>
          <p:cNvPr id="5130" name="Rectangle 14">
            <a:extLst>
              <a:ext uri="{FF2B5EF4-FFF2-40B4-BE49-F238E27FC236}">
                <a16:creationId xmlns:a16="http://schemas.microsoft.com/office/drawing/2014/main" id="{C9112605-02CC-4EB9-B500-FC555F318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268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181" name="Object 13">
            <a:extLst>
              <a:ext uri="{FF2B5EF4-FFF2-40B4-BE49-F238E27FC236}">
                <a16:creationId xmlns:a16="http://schemas.microsoft.com/office/drawing/2014/main" id="{B87A1928-1311-4A0E-B97C-2CAEAB8B3B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453585"/>
              </p:ext>
            </p:extLst>
          </p:nvPr>
        </p:nvGraphicFramePr>
        <p:xfrm>
          <a:off x="2519218" y="2646363"/>
          <a:ext cx="746760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7" imgW="2400300" imgH="431800" progId="Equation.3">
                  <p:embed/>
                </p:oleObj>
              </mc:Choice>
              <mc:Fallback>
                <p:oleObj name="Equation" r:id="rId7" imgW="2400300" imgH="431800" progId="Equation.3">
                  <p:embed/>
                  <p:pic>
                    <p:nvPicPr>
                      <p:cNvPr id="7181" name="Object 13">
                        <a:extLst>
                          <a:ext uri="{FF2B5EF4-FFF2-40B4-BE49-F238E27FC236}">
                            <a16:creationId xmlns:a16="http://schemas.microsoft.com/office/drawing/2014/main" id="{B87A1928-1311-4A0E-B97C-2CAEAB8B3B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218" y="2646363"/>
                        <a:ext cx="7467600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5">
            <a:extLst>
              <a:ext uri="{FF2B5EF4-FFF2-40B4-BE49-F238E27FC236}">
                <a16:creationId xmlns:a16="http://schemas.microsoft.com/office/drawing/2014/main" id="{4D9E7478-A7B4-4F4C-AE83-7BE8C2924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9" y="3912401"/>
            <a:ext cx="8128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</a:rPr>
              <a:t>What kind of trigonometric (series) functions are we talking about?</a:t>
            </a:r>
          </a:p>
        </p:txBody>
      </p:sp>
      <p:graphicFrame>
        <p:nvGraphicFramePr>
          <p:cNvPr id="15" name="Object 6">
            <a:extLst>
              <a:ext uri="{FF2B5EF4-FFF2-40B4-BE49-F238E27FC236}">
                <a16:creationId xmlns:a16="http://schemas.microsoft.com/office/drawing/2014/main" id="{2A65A8CF-6899-4C2E-953C-EBF951825D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182968"/>
              </p:ext>
            </p:extLst>
          </p:nvPr>
        </p:nvGraphicFramePr>
        <p:xfrm>
          <a:off x="895349" y="5252251"/>
          <a:ext cx="656272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9" imgW="1828800" imgH="431640" progId="Equation.3">
                  <p:embed/>
                </p:oleObj>
              </mc:Choice>
              <mc:Fallback>
                <p:oleObj name="Equation" r:id="rId9" imgW="1828800" imgH="431640" progId="Equation.3">
                  <p:embed/>
                  <p:pic>
                    <p:nvPicPr>
                      <p:cNvPr id="6147" name="Object 6">
                        <a:extLst>
                          <a:ext uri="{FF2B5EF4-FFF2-40B4-BE49-F238E27FC236}">
                            <a16:creationId xmlns:a16="http://schemas.microsoft.com/office/drawing/2014/main" id="{5AC6112D-4012-4344-87D0-5E67E7E754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49" y="5252251"/>
                        <a:ext cx="6562725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>
            <a:extLst>
              <a:ext uri="{FF2B5EF4-FFF2-40B4-BE49-F238E27FC236}">
                <a16:creationId xmlns:a16="http://schemas.microsoft.com/office/drawing/2014/main" id="{E437BBB2-2834-4831-A8E1-AA4929290E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1713" y="674688"/>
          <a:ext cx="7607300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Visio" r:id="rId3" imgW="4309567" imgH="2201266" progId="Visio.Drawing.11">
                  <p:embed/>
                </p:oleObj>
              </mc:Choice>
              <mc:Fallback>
                <p:oleObj name="Visio" r:id="rId3" imgW="4309567" imgH="2201266" progId="Visio.Drawing.11">
                  <p:embed/>
                  <p:pic>
                    <p:nvPicPr>
                      <p:cNvPr id="7170" name="Object 4">
                        <a:extLst>
                          <a:ext uri="{FF2B5EF4-FFF2-40B4-BE49-F238E27FC236}">
                            <a16:creationId xmlns:a16="http://schemas.microsoft.com/office/drawing/2014/main" id="{E437BBB2-2834-4831-A8E1-AA4929290E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674688"/>
                        <a:ext cx="7607300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>
            <a:extLst>
              <a:ext uri="{FF2B5EF4-FFF2-40B4-BE49-F238E27FC236}">
                <a16:creationId xmlns:a16="http://schemas.microsoft.com/office/drawing/2014/main" id="{B1AC3CCD-1ACC-4CA6-93CA-AC31F90B3D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1688" y="647701"/>
          <a:ext cx="7931150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Visio" r:id="rId3" imgW="4360164" imgH="2136648" progId="Visio.Drawing.11">
                  <p:embed/>
                </p:oleObj>
              </mc:Choice>
              <mc:Fallback>
                <p:oleObj name="Visio" r:id="rId3" imgW="4360164" imgH="2136648" progId="Visio.Drawing.11">
                  <p:embed/>
                  <p:pic>
                    <p:nvPicPr>
                      <p:cNvPr id="8194" name="Object 4">
                        <a:extLst>
                          <a:ext uri="{FF2B5EF4-FFF2-40B4-BE49-F238E27FC236}">
                            <a16:creationId xmlns:a16="http://schemas.microsoft.com/office/drawing/2014/main" id="{B1AC3CCD-1ACC-4CA6-93CA-AC31F90B3D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647701"/>
                        <a:ext cx="7931150" cy="448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forming_pulses2c">
            <a:extLst>
              <a:ext uri="{FF2B5EF4-FFF2-40B4-BE49-F238E27FC236}">
                <a16:creationId xmlns:a16="http://schemas.microsoft.com/office/drawing/2014/main" id="{D7AE7531-BF71-4F32-8530-91A138292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9" y="1435101"/>
            <a:ext cx="5761037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Box 10">
            <a:extLst>
              <a:ext uri="{FF2B5EF4-FFF2-40B4-BE49-F238E27FC236}">
                <a16:creationId xmlns:a16="http://schemas.microsoft.com/office/drawing/2014/main" id="{B2A123B6-3E6E-4926-8425-652249E5F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551" y="5619750"/>
            <a:ext cx="44037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A plane wave with a single frequency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forming_pulses2a">
            <a:extLst>
              <a:ext uri="{FF2B5EF4-FFF2-40B4-BE49-F238E27FC236}">
                <a16:creationId xmlns:a16="http://schemas.microsoft.com/office/drawing/2014/main" id="{D9CABAD5-8756-4D74-A405-DCD45F6D36B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9" y="1438276"/>
            <a:ext cx="5761037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 Box 10">
            <a:extLst>
              <a:ext uri="{FF2B5EF4-FFF2-40B4-BE49-F238E27FC236}">
                <a16:creationId xmlns:a16="http://schemas.microsoft.com/office/drawing/2014/main" id="{1A0AFCD4-D389-4B05-BADE-1FA9A74A0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032" y="5648464"/>
            <a:ext cx="7600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Adding a second plane wave at a different frequency results in 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intensity modulation as a function of time.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forming_pulses2b">
            <a:extLst>
              <a:ext uri="{FF2B5EF4-FFF2-40B4-BE49-F238E27FC236}">
                <a16:creationId xmlns:a16="http://schemas.microsoft.com/office/drawing/2014/main" id="{832FFA19-E5D2-4208-ACA7-3187033B6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9" y="1435101"/>
            <a:ext cx="5761037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3994</TotalTime>
  <Words>874</Words>
  <Application>Microsoft Office PowerPoint</Application>
  <PresentationFormat>Widescreen</PresentationFormat>
  <Paragraphs>145</Paragraphs>
  <Slides>34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58" baseType="lpstr">
      <vt:lpstr>Arial Unicode MS</vt:lpstr>
      <vt:lpstr>Arial</vt:lpstr>
      <vt:lpstr>Arial Black</vt:lpstr>
      <vt:lpstr>Arial Narrow</vt:lpstr>
      <vt:lpstr>Arial Rounded MT Bold</vt:lpstr>
      <vt:lpstr>Calibri</vt:lpstr>
      <vt:lpstr>Calibri Light</vt:lpstr>
      <vt:lpstr>Cambria</vt:lpstr>
      <vt:lpstr>Cambria Math</vt:lpstr>
      <vt:lpstr>CMR10</vt:lpstr>
      <vt:lpstr>Comic Sans MS</vt:lpstr>
      <vt:lpstr>LMMathItalic10-Regular</vt:lpstr>
      <vt:lpstr>LMSans10-Bold</vt:lpstr>
      <vt:lpstr>LMSans17-Oblique</vt:lpstr>
      <vt:lpstr>LMSans17-Regular</vt:lpstr>
      <vt:lpstr>MSAM10</vt:lpstr>
      <vt:lpstr>Symbol</vt:lpstr>
      <vt:lpstr>Times</vt:lpstr>
      <vt:lpstr>Times New Roman</vt:lpstr>
      <vt:lpstr>Wingdings</vt:lpstr>
      <vt:lpstr>Office Theme</vt:lpstr>
      <vt:lpstr>Microsoft Equation 3.0</vt:lpstr>
      <vt:lpstr>Microsoft Visio Drawing</vt:lpstr>
      <vt:lpstr>Microsoft Vergelijking</vt:lpstr>
      <vt:lpstr>PowerPoint Presentation</vt:lpstr>
      <vt:lpstr>Fourier Series &amp; The Fourier Transform </vt:lpstr>
      <vt:lpstr>Periodic Functions</vt:lpstr>
      <vt:lpstr>Fourier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and Frequency</vt:lpstr>
      <vt:lpstr>Time and Frequency</vt:lpstr>
      <vt:lpstr>Frequency Spectra</vt:lpstr>
      <vt:lpstr>PowerPoint Presentation</vt:lpstr>
      <vt:lpstr>What happens when the function is not periodic?</vt:lpstr>
      <vt:lpstr>The Fourier Transform</vt:lpstr>
      <vt:lpstr>Frequency Filtering: Main Steps</vt:lpstr>
      <vt:lpstr>Example: Removing undesirable frequencies</vt:lpstr>
      <vt:lpstr>2D Fourier transform</vt:lpstr>
      <vt:lpstr>How do frequencies show up in an image?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Abdulhussien</dc:creator>
  <cp:lastModifiedBy>Abdulhussien</cp:lastModifiedBy>
  <cp:revision>57</cp:revision>
  <dcterms:created xsi:type="dcterms:W3CDTF">2019-10-16T08:50:02Z</dcterms:created>
  <dcterms:modified xsi:type="dcterms:W3CDTF">2019-11-02T20:13:56Z</dcterms:modified>
</cp:coreProperties>
</file>